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165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48" d="100"/>
          <a:sy n="48" d="100"/>
        </p:scale>
        <p:origin x="2093" y="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 Crawford" userId="bd4e702e-52f7-40a6-8210-c6ee9d5d1a32" providerId="ADAL" clId="{E4FA0B8A-DCEA-425A-850B-14DCA282E7E1}"/>
    <pc:docChg chg="custSel addSld modSld">
      <pc:chgData name="E Crawford" userId="bd4e702e-52f7-40a6-8210-c6ee9d5d1a32" providerId="ADAL" clId="{E4FA0B8A-DCEA-425A-850B-14DCA282E7E1}" dt="2024-01-10T14:46:01.667" v="86" actId="14100"/>
      <pc:docMkLst>
        <pc:docMk/>
      </pc:docMkLst>
      <pc:sldChg chg="addSp modSp mod">
        <pc:chgData name="E Crawford" userId="bd4e702e-52f7-40a6-8210-c6ee9d5d1a32" providerId="ADAL" clId="{E4FA0B8A-DCEA-425A-850B-14DCA282E7E1}" dt="2024-01-10T14:21:06.324" v="82" actId="1076"/>
        <pc:sldMkLst>
          <pc:docMk/>
          <pc:sldMk cId="2484363195" sldId="256"/>
        </pc:sldMkLst>
        <pc:spChg chg="add mod">
          <ac:chgData name="E Crawford" userId="bd4e702e-52f7-40a6-8210-c6ee9d5d1a32" providerId="ADAL" clId="{E4FA0B8A-DCEA-425A-850B-14DCA282E7E1}" dt="2024-01-10T14:20:42.540" v="57" actId="1076"/>
          <ac:spMkLst>
            <pc:docMk/>
            <pc:sldMk cId="2484363195" sldId="256"/>
            <ac:spMk id="7" creationId="{1BC4636D-3DAB-4E38-86F8-280EC0337AF7}"/>
          </ac:spMkLst>
        </pc:spChg>
        <pc:spChg chg="add mod">
          <ac:chgData name="E Crawford" userId="bd4e702e-52f7-40a6-8210-c6ee9d5d1a32" providerId="ADAL" clId="{E4FA0B8A-DCEA-425A-850B-14DCA282E7E1}" dt="2024-01-10T14:20:57.501" v="78" actId="1076"/>
          <ac:spMkLst>
            <pc:docMk/>
            <pc:sldMk cId="2484363195" sldId="256"/>
            <ac:spMk id="8" creationId="{B5916B9F-1BFB-44EF-A3F0-60B2B5E171C6}"/>
          </ac:spMkLst>
        </pc:spChg>
        <pc:picChg chg="mod">
          <ac:chgData name="E Crawford" userId="bd4e702e-52f7-40a6-8210-c6ee9d5d1a32" providerId="ADAL" clId="{E4FA0B8A-DCEA-425A-850B-14DCA282E7E1}" dt="2024-01-10T14:21:02.972" v="80" actId="1076"/>
          <ac:picMkLst>
            <pc:docMk/>
            <pc:sldMk cId="2484363195" sldId="256"/>
            <ac:picMk id="5" creationId="{BA3DACB8-B4E0-4ED5-BD71-19F708F7EC4B}"/>
          </ac:picMkLst>
        </pc:picChg>
        <pc:picChg chg="add mod">
          <ac:chgData name="E Crawford" userId="bd4e702e-52f7-40a6-8210-c6ee9d5d1a32" providerId="ADAL" clId="{E4FA0B8A-DCEA-425A-850B-14DCA282E7E1}" dt="2024-01-10T14:21:06.324" v="82" actId="1076"/>
          <ac:picMkLst>
            <pc:docMk/>
            <pc:sldMk cId="2484363195" sldId="256"/>
            <ac:picMk id="6" creationId="{DF8623E2-B179-4941-82D6-E40E868D58AE}"/>
          </ac:picMkLst>
        </pc:picChg>
      </pc:sldChg>
      <pc:sldChg chg="addSp delSp modSp mod">
        <pc:chgData name="E Crawford" userId="bd4e702e-52f7-40a6-8210-c6ee9d5d1a32" providerId="ADAL" clId="{E4FA0B8A-DCEA-425A-850B-14DCA282E7E1}" dt="2024-01-10T14:46:01.667" v="86" actId="14100"/>
        <pc:sldMkLst>
          <pc:docMk/>
          <pc:sldMk cId="1771690729" sldId="257"/>
        </pc:sldMkLst>
        <pc:spChg chg="mod">
          <ac:chgData name="E Crawford" userId="bd4e702e-52f7-40a6-8210-c6ee9d5d1a32" providerId="ADAL" clId="{E4FA0B8A-DCEA-425A-850B-14DCA282E7E1}" dt="2024-01-10T14:45:49.426" v="85" actId="14100"/>
          <ac:spMkLst>
            <pc:docMk/>
            <pc:sldMk cId="1771690729" sldId="257"/>
            <ac:spMk id="7" creationId="{DF74DC01-AB5B-41BB-9B43-D023B8AE7E65}"/>
          </ac:spMkLst>
        </pc:spChg>
        <pc:spChg chg="mod">
          <ac:chgData name="E Crawford" userId="bd4e702e-52f7-40a6-8210-c6ee9d5d1a32" providerId="ADAL" clId="{E4FA0B8A-DCEA-425A-850B-14DCA282E7E1}" dt="2024-01-10T14:46:01.667" v="86" actId="14100"/>
          <ac:spMkLst>
            <pc:docMk/>
            <pc:sldMk cId="1771690729" sldId="257"/>
            <ac:spMk id="18" creationId="{C17DC64E-B27D-460F-A0A5-BD69EF8A6A10}"/>
          </ac:spMkLst>
        </pc:spChg>
        <pc:picChg chg="add del mod">
          <ac:chgData name="E Crawford" userId="bd4e702e-52f7-40a6-8210-c6ee9d5d1a32" providerId="ADAL" clId="{E4FA0B8A-DCEA-425A-850B-14DCA282E7E1}" dt="2024-01-10T14:19:54.135" v="1" actId="21"/>
          <ac:picMkLst>
            <pc:docMk/>
            <pc:sldMk cId="1771690729" sldId="257"/>
            <ac:picMk id="19" creationId="{8D9B98B1-26DD-4551-BFE2-832B2842942A}"/>
          </ac:picMkLst>
        </pc:picChg>
      </pc:sldChg>
      <pc:sldChg chg="addSp modSp new">
        <pc:chgData name="E Crawford" userId="bd4e702e-52f7-40a6-8210-c6ee9d5d1a32" providerId="ADAL" clId="{E4FA0B8A-DCEA-425A-850B-14DCA282E7E1}" dt="2024-01-10T14:44:47.845" v="84"/>
        <pc:sldMkLst>
          <pc:docMk/>
          <pc:sldMk cId="380334393" sldId="260"/>
        </pc:sldMkLst>
        <pc:spChg chg="add mod">
          <ac:chgData name="E Crawford" userId="bd4e702e-52f7-40a6-8210-c6ee9d5d1a32" providerId="ADAL" clId="{E4FA0B8A-DCEA-425A-850B-14DCA282E7E1}" dt="2024-01-10T14:44:47.845" v="84"/>
          <ac:spMkLst>
            <pc:docMk/>
            <pc:sldMk cId="380334393" sldId="260"/>
            <ac:spMk id="2" creationId="{C8C91CE7-A446-49FB-AA4F-2806BA2EF46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67424-E942-4607-B672-C150868C19B1}" type="datetimeFigureOut">
              <a:rPr lang="en-GB" smtClean="0"/>
              <a:t>10/01/2024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D0A38E-2584-4122-B633-3D223945C1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2046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14012-7CEF-4160-A1D8-03D2ACD0585B}" type="datetimeFigureOut">
              <a:rPr lang="en-GB" smtClean="0"/>
              <a:t>10/01/2024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7081A-0E94-4781-ACB6-5C1D76D6F9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46788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14012-7CEF-4160-A1D8-03D2ACD0585B}" type="datetimeFigureOut">
              <a:rPr lang="en-GB" smtClean="0"/>
              <a:t>10/01/2024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7081A-0E94-4781-ACB6-5C1D76D6F9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8483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14012-7CEF-4160-A1D8-03D2ACD0585B}" type="datetimeFigureOut">
              <a:rPr lang="en-GB" smtClean="0"/>
              <a:t>10/01/2024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7081A-0E94-4781-ACB6-5C1D76D6F9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4219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14012-7CEF-4160-A1D8-03D2ACD0585B}" type="datetimeFigureOut">
              <a:rPr lang="en-GB" smtClean="0"/>
              <a:t>10/01/2024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7081A-0E94-4781-ACB6-5C1D76D6F9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870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14012-7CEF-4160-A1D8-03D2ACD0585B}" type="datetimeFigureOut">
              <a:rPr lang="en-GB" smtClean="0"/>
              <a:t>10/01/2024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7081A-0E94-4781-ACB6-5C1D76D6F9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8647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14012-7CEF-4160-A1D8-03D2ACD0585B}" type="datetimeFigureOut">
              <a:rPr lang="en-GB" smtClean="0"/>
              <a:t>10/01/2024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7081A-0E94-4781-ACB6-5C1D76D6F9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9296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14012-7CEF-4160-A1D8-03D2ACD0585B}" type="datetimeFigureOut">
              <a:rPr lang="en-GB" smtClean="0"/>
              <a:t>10/01/2024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7081A-0E94-4781-ACB6-5C1D76D6F9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0924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14012-7CEF-4160-A1D8-03D2ACD0585B}" type="datetimeFigureOut">
              <a:rPr lang="en-GB" smtClean="0"/>
              <a:t>10/01/2024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7081A-0E94-4781-ACB6-5C1D76D6F9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083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14012-7CEF-4160-A1D8-03D2ACD0585B}" type="datetimeFigureOut">
              <a:rPr lang="en-GB" smtClean="0"/>
              <a:t>10/01/2024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7081A-0E94-4781-ACB6-5C1D76D6F9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9815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14012-7CEF-4160-A1D8-03D2ACD0585B}" type="datetimeFigureOut">
              <a:rPr lang="en-GB" smtClean="0"/>
              <a:t>10/01/2024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7081A-0E94-4781-ACB6-5C1D76D6F9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8900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C14012-7CEF-4160-A1D8-03D2ACD0585B}" type="datetimeFigureOut">
              <a:rPr lang="en-GB" smtClean="0"/>
              <a:t>10/01/2024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D7081A-0E94-4781-ACB6-5C1D76D6F9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451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C14012-7CEF-4160-A1D8-03D2ACD0585B}" type="datetimeFigureOut">
              <a:rPr lang="en-GB" smtClean="0"/>
              <a:t>10/01/2024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7081A-0E94-4781-ACB6-5C1D76D6F90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7768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A3DACB8-B4E0-4ED5-BD71-19F708F7EC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58"/>
          <a:stretch/>
        </p:blipFill>
        <p:spPr>
          <a:xfrm>
            <a:off x="1972199" y="4100139"/>
            <a:ext cx="2695811" cy="27216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BC4636D-3DAB-4E38-86F8-280EC0337AF7}"/>
              </a:ext>
            </a:extLst>
          </p:cNvPr>
          <p:cNvSpPr txBox="1"/>
          <p:nvPr/>
        </p:nvSpPr>
        <p:spPr>
          <a:xfrm>
            <a:off x="469726" y="1274420"/>
            <a:ext cx="58120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Year 13 Brilliant Together Evening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916B9F-1BFB-44EF-A3F0-60B2B5E171C6}"/>
              </a:ext>
            </a:extLst>
          </p:cNvPr>
          <p:cNvSpPr txBox="1"/>
          <p:nvPr/>
        </p:nvSpPr>
        <p:spPr>
          <a:xfrm>
            <a:off x="522960" y="8661604"/>
            <a:ext cx="58120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January 2024</a:t>
            </a:r>
          </a:p>
        </p:txBody>
      </p:sp>
    </p:spTree>
    <p:extLst>
      <p:ext uri="{BB962C8B-B14F-4D97-AF65-F5344CB8AC3E}">
        <p14:creationId xmlns:p14="http://schemas.microsoft.com/office/powerpoint/2010/main" val="2484363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F650DE6-6DA5-4E9A-9D8F-8B1C0617458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43165C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-580022" y="518952"/>
            <a:ext cx="3107148" cy="310714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E33202D-B610-420D-BA83-142B7DE13DD0}"/>
              </a:ext>
            </a:extLst>
          </p:cNvPr>
          <p:cNvSpPr txBox="1"/>
          <p:nvPr/>
        </p:nvSpPr>
        <p:spPr>
          <a:xfrm>
            <a:off x="256784" y="272731"/>
            <a:ext cx="1938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Century Gothic" panose="020B0502020202020204" pitchFamily="34" charset="0"/>
              </a:rPr>
              <a:t>Very confident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231D15-6412-4DDF-9961-8E5D7985E768}"/>
              </a:ext>
            </a:extLst>
          </p:cNvPr>
          <p:cNvSpPr txBox="1"/>
          <p:nvPr/>
        </p:nvSpPr>
        <p:spPr>
          <a:xfrm>
            <a:off x="4350" y="3626100"/>
            <a:ext cx="1938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Century Gothic" panose="020B0502020202020204" pitchFamily="34" charset="0"/>
              </a:rPr>
              <a:t>Unconfident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B77612-4D58-4951-95DD-9B81B03AB105}"/>
              </a:ext>
            </a:extLst>
          </p:cNvPr>
          <p:cNvSpPr txBox="1"/>
          <p:nvPr/>
        </p:nvSpPr>
        <p:spPr>
          <a:xfrm>
            <a:off x="1942753" y="209026"/>
            <a:ext cx="4658463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Century Gothic" panose="020B0502020202020204" pitchFamily="34" charset="0"/>
              </a:rPr>
              <a:t>Subject:</a:t>
            </a: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r>
              <a:rPr lang="en-GB" sz="1400" dirty="0">
                <a:latin typeface="Century Gothic" panose="020B0502020202020204" pitchFamily="34" charset="0"/>
              </a:rPr>
              <a:t>What areas are you confident in?</a:t>
            </a: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r>
              <a:rPr lang="en-GB" sz="1400" dirty="0">
                <a:latin typeface="Century Gothic" panose="020B0502020202020204" pitchFamily="34" charset="0"/>
              </a:rPr>
              <a:t>What areas do you feel you need to work on more?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74DC01-AB5B-41BB-9B43-D023B8AE7E65}"/>
              </a:ext>
            </a:extLst>
          </p:cNvPr>
          <p:cNvSpPr/>
          <p:nvPr/>
        </p:nvSpPr>
        <p:spPr>
          <a:xfrm>
            <a:off x="137786" y="137786"/>
            <a:ext cx="6551113" cy="4559474"/>
          </a:xfrm>
          <a:prstGeom prst="rect">
            <a:avLst/>
          </a:prstGeom>
          <a:noFill/>
          <a:ln w="38100"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D54F75D-BD97-4A4D-883B-30779A4E4BD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43165C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-580022" y="5716831"/>
            <a:ext cx="3107148" cy="310714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923B365-D480-4B5A-9E18-DF20593F66F5}"/>
              </a:ext>
            </a:extLst>
          </p:cNvPr>
          <p:cNvSpPr txBox="1"/>
          <p:nvPr/>
        </p:nvSpPr>
        <p:spPr>
          <a:xfrm>
            <a:off x="256784" y="5470610"/>
            <a:ext cx="1938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Century Gothic" panose="020B0502020202020204" pitchFamily="34" charset="0"/>
              </a:rPr>
              <a:t>Very confident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F03579E-74D7-419B-954A-878FE6B2DEB2}"/>
              </a:ext>
            </a:extLst>
          </p:cNvPr>
          <p:cNvSpPr txBox="1"/>
          <p:nvPr/>
        </p:nvSpPr>
        <p:spPr>
          <a:xfrm>
            <a:off x="4350" y="8823979"/>
            <a:ext cx="1938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Century Gothic" panose="020B0502020202020204" pitchFamily="34" charset="0"/>
              </a:rPr>
              <a:t>Unconfident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3A3C9E0-5B32-4108-9931-CB0CD67DBFA8}"/>
              </a:ext>
            </a:extLst>
          </p:cNvPr>
          <p:cNvSpPr txBox="1"/>
          <p:nvPr/>
        </p:nvSpPr>
        <p:spPr>
          <a:xfrm>
            <a:off x="1942753" y="5406905"/>
            <a:ext cx="4658463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Century Gothic" panose="020B0502020202020204" pitchFamily="34" charset="0"/>
              </a:rPr>
              <a:t>Subject:</a:t>
            </a: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r>
              <a:rPr lang="en-GB" sz="1400" dirty="0">
                <a:latin typeface="Century Gothic" panose="020B0502020202020204" pitchFamily="34" charset="0"/>
              </a:rPr>
              <a:t>What areas are you confident in?</a:t>
            </a: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r>
              <a:rPr lang="en-GB" sz="1400" dirty="0">
                <a:latin typeface="Century Gothic" panose="020B0502020202020204" pitchFamily="34" charset="0"/>
              </a:rPr>
              <a:t>What areas do you feel you need to work on more?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17DC64E-B27D-460F-A0A5-BD69EF8A6A10}"/>
              </a:ext>
            </a:extLst>
          </p:cNvPr>
          <p:cNvSpPr/>
          <p:nvPr/>
        </p:nvSpPr>
        <p:spPr>
          <a:xfrm>
            <a:off x="137786" y="5335665"/>
            <a:ext cx="6551113" cy="4361309"/>
          </a:xfrm>
          <a:prstGeom prst="rect">
            <a:avLst/>
          </a:prstGeom>
          <a:noFill/>
          <a:ln w="38100"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690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1F47CD1-1D26-409C-BD5C-DD56E5B76A4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43165C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-580022" y="518952"/>
            <a:ext cx="3107148" cy="310714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193A6F4-8D1C-422C-AA28-6DCBD516FC6D}"/>
              </a:ext>
            </a:extLst>
          </p:cNvPr>
          <p:cNvSpPr txBox="1"/>
          <p:nvPr/>
        </p:nvSpPr>
        <p:spPr>
          <a:xfrm>
            <a:off x="256784" y="272731"/>
            <a:ext cx="1938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Century Gothic" panose="020B0502020202020204" pitchFamily="34" charset="0"/>
              </a:rPr>
              <a:t>Very confident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79636F-9DB7-4008-975D-F1269ED36B86}"/>
              </a:ext>
            </a:extLst>
          </p:cNvPr>
          <p:cNvSpPr txBox="1"/>
          <p:nvPr/>
        </p:nvSpPr>
        <p:spPr>
          <a:xfrm>
            <a:off x="4350" y="3626100"/>
            <a:ext cx="19384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Century Gothic" panose="020B0502020202020204" pitchFamily="34" charset="0"/>
              </a:rPr>
              <a:t>Unconfident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E06A07-C217-41FC-A942-F9656B715AED}"/>
              </a:ext>
            </a:extLst>
          </p:cNvPr>
          <p:cNvSpPr txBox="1"/>
          <p:nvPr/>
        </p:nvSpPr>
        <p:spPr>
          <a:xfrm>
            <a:off x="1942753" y="209026"/>
            <a:ext cx="4658463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Century Gothic" panose="020B0502020202020204" pitchFamily="34" charset="0"/>
              </a:rPr>
              <a:t>Subject:</a:t>
            </a: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r>
              <a:rPr lang="en-GB" sz="1400" dirty="0">
                <a:latin typeface="Century Gothic" panose="020B0502020202020204" pitchFamily="34" charset="0"/>
              </a:rPr>
              <a:t>What areas are you confident in?</a:t>
            </a: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endParaRPr lang="en-GB" sz="1400" dirty="0">
              <a:latin typeface="Century Gothic" panose="020B0502020202020204" pitchFamily="34" charset="0"/>
            </a:endParaRPr>
          </a:p>
          <a:p>
            <a:r>
              <a:rPr lang="en-GB" sz="1400" dirty="0">
                <a:latin typeface="Century Gothic" panose="020B0502020202020204" pitchFamily="34" charset="0"/>
              </a:rPr>
              <a:t>What areas do you feel you need to work on more?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064C21C-A0BE-45FA-BF0F-CFFE55060A40}"/>
              </a:ext>
            </a:extLst>
          </p:cNvPr>
          <p:cNvSpPr/>
          <p:nvPr/>
        </p:nvSpPr>
        <p:spPr>
          <a:xfrm>
            <a:off x="137786" y="137786"/>
            <a:ext cx="6551113" cy="3908121"/>
          </a:xfrm>
          <a:prstGeom prst="rect">
            <a:avLst/>
          </a:prstGeom>
          <a:noFill/>
          <a:ln w="38100"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808B67-42EC-4B18-8233-FF588CE22744}"/>
              </a:ext>
            </a:extLst>
          </p:cNvPr>
          <p:cNvSpPr/>
          <p:nvPr/>
        </p:nvSpPr>
        <p:spPr>
          <a:xfrm>
            <a:off x="137785" y="4347866"/>
            <a:ext cx="6551113" cy="5420348"/>
          </a:xfrm>
          <a:prstGeom prst="rect">
            <a:avLst/>
          </a:prstGeom>
          <a:noFill/>
          <a:ln w="38100"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559154-D1A2-47F8-AE83-1B31A0AC5944}"/>
              </a:ext>
            </a:extLst>
          </p:cNvPr>
          <p:cNvSpPr txBox="1"/>
          <p:nvPr/>
        </p:nvSpPr>
        <p:spPr>
          <a:xfrm>
            <a:off x="137784" y="4347866"/>
            <a:ext cx="655111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Century Gothic" panose="020B0502020202020204" pitchFamily="34" charset="0"/>
              </a:rPr>
              <a:t>Action Plan:</a:t>
            </a:r>
          </a:p>
          <a:p>
            <a:r>
              <a:rPr lang="en-GB" sz="1400" dirty="0">
                <a:latin typeface="Century Gothic" panose="020B0502020202020204" pitchFamily="34" charset="0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r>
              <a:rPr lang="en-GB" sz="1400" dirty="0">
                <a:latin typeface="Century Gothic" panose="020B0502020202020204" pitchFamily="34" charset="0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r>
              <a:rPr lang="en-GB" sz="1400" dirty="0">
                <a:latin typeface="Century Gothic" panose="020B0502020202020204" pitchFamily="34" charset="0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r>
              <a:rPr lang="en-GB" sz="1400" dirty="0">
                <a:latin typeface="Century Gothic" panose="020B0502020202020204" pitchFamily="34" charset="0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r>
              <a:rPr lang="en-GB" sz="1400" dirty="0">
                <a:latin typeface="Century Gothic" panose="020B0502020202020204" pitchFamily="34" charset="0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</a:t>
            </a:r>
          </a:p>
          <a:p>
            <a:endParaRPr lang="en-GB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830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B363D988-AC84-41EE-B4C4-2B2D841103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174" y="143847"/>
            <a:ext cx="6265391" cy="64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>
                <a:solidFill>
                  <a:srgbClr val="43165C"/>
                </a:solidFill>
                <a:latin typeface="Century Gothic" charset="0"/>
                <a:ea typeface="Century Gothic" charset="0"/>
                <a:cs typeface="Century Gothic" charset="0"/>
              </a:rPr>
              <a:t>Revision Strategies</a:t>
            </a:r>
            <a:endParaRPr lang="en-GB" altLang="en-US" sz="1400" b="1" dirty="0">
              <a:solidFill>
                <a:srgbClr val="43165C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7F5524E-7F27-4BCE-9056-FDFD757691E1}"/>
              </a:ext>
            </a:extLst>
          </p:cNvPr>
          <p:cNvSpPr txBox="1">
            <a:spLocks noChangeArrowheads="1"/>
          </p:cNvSpPr>
          <p:nvPr/>
        </p:nvSpPr>
        <p:spPr>
          <a:xfrm>
            <a:off x="26914" y="1353161"/>
            <a:ext cx="2638658" cy="230150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800"/>
              </a:spcAft>
              <a:buNone/>
            </a:pPr>
            <a:endParaRPr lang="en-GB" sz="1600" b="1" dirty="0">
              <a:latin typeface="Century Gothic" pitchFamily="34" charset="0"/>
              <a:cs typeface="Times New Roman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BA67235-1119-4867-AFC6-D1C684B53434}"/>
              </a:ext>
            </a:extLst>
          </p:cNvPr>
          <p:cNvSpPr/>
          <p:nvPr/>
        </p:nvSpPr>
        <p:spPr>
          <a:xfrm>
            <a:off x="2378445" y="998553"/>
            <a:ext cx="2057259" cy="724963"/>
          </a:xfrm>
          <a:prstGeom prst="rect">
            <a:avLst/>
          </a:prstGeom>
          <a:solidFill>
            <a:srgbClr val="43165C"/>
          </a:solidFill>
          <a:ln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latin typeface="Century Gothic" pitchFamily="34" charset="0"/>
                <a:cs typeface="Times New Roman" charset="0"/>
              </a:rPr>
              <a:t>Flash Cards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B20385-0B60-4F37-8A0A-921AFDFFF9E2}"/>
              </a:ext>
            </a:extLst>
          </p:cNvPr>
          <p:cNvSpPr/>
          <p:nvPr/>
        </p:nvSpPr>
        <p:spPr>
          <a:xfrm>
            <a:off x="2378445" y="1906348"/>
            <a:ext cx="2057259" cy="724963"/>
          </a:xfrm>
          <a:prstGeom prst="rect">
            <a:avLst/>
          </a:prstGeom>
          <a:solidFill>
            <a:srgbClr val="43165C"/>
          </a:solidFill>
          <a:ln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r>
              <a:rPr lang="en-GB" sz="1600" b="1" dirty="0">
                <a:latin typeface="Century Gothic" pitchFamily="34" charset="0"/>
                <a:cs typeface="Times New Roman" charset="0"/>
              </a:rPr>
              <a:t>Brain Dumps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01F0E7-1B3A-4181-A98B-FBFFCAF95CD5}"/>
              </a:ext>
            </a:extLst>
          </p:cNvPr>
          <p:cNvSpPr/>
          <p:nvPr/>
        </p:nvSpPr>
        <p:spPr>
          <a:xfrm>
            <a:off x="2378445" y="2764039"/>
            <a:ext cx="2057259" cy="724963"/>
          </a:xfrm>
          <a:prstGeom prst="rect">
            <a:avLst/>
          </a:prstGeom>
          <a:solidFill>
            <a:srgbClr val="43165C"/>
          </a:solidFill>
          <a:ln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r>
              <a:rPr lang="en-GB" sz="1600" b="1">
                <a:latin typeface="Century Gothic" pitchFamily="34" charset="0"/>
                <a:cs typeface="Times New Roman" charset="0"/>
              </a:rPr>
              <a:t>Revision Clocks</a:t>
            </a:r>
            <a:endParaRPr lang="en-GB" sz="1600" b="1" dirty="0">
              <a:latin typeface="Century Gothic" pitchFamily="34" charset="0"/>
              <a:cs typeface="Times New Roman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9E9EFE8-9013-43D6-8FFF-8A9D2DAF6F42}"/>
              </a:ext>
            </a:extLst>
          </p:cNvPr>
          <p:cNvSpPr/>
          <p:nvPr/>
        </p:nvSpPr>
        <p:spPr>
          <a:xfrm>
            <a:off x="174050" y="998553"/>
            <a:ext cx="2057259" cy="724963"/>
          </a:xfrm>
          <a:prstGeom prst="rect">
            <a:avLst/>
          </a:prstGeom>
          <a:solidFill>
            <a:srgbClr val="43165C"/>
          </a:solidFill>
          <a:ln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r>
              <a:rPr lang="en-GB" sz="1600" b="1">
                <a:latin typeface="Century Gothic" pitchFamily="34" charset="0"/>
                <a:cs typeface="Times New Roman" charset="0"/>
              </a:rPr>
              <a:t>Reduce and Transform</a:t>
            </a:r>
            <a:endParaRPr lang="en-GB" sz="1600" b="1" dirty="0">
              <a:latin typeface="Century Gothic" pitchFamily="34" charset="0"/>
              <a:cs typeface="Times New Roman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7CCC9EB-1431-4E44-B7AC-49E3AC43C15F}"/>
              </a:ext>
            </a:extLst>
          </p:cNvPr>
          <p:cNvSpPr/>
          <p:nvPr/>
        </p:nvSpPr>
        <p:spPr>
          <a:xfrm>
            <a:off x="174050" y="1894407"/>
            <a:ext cx="2057259" cy="724963"/>
          </a:xfrm>
          <a:prstGeom prst="rect">
            <a:avLst/>
          </a:prstGeom>
          <a:solidFill>
            <a:srgbClr val="43165C"/>
          </a:solidFill>
          <a:ln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r>
              <a:rPr lang="en-GB" sz="1600" b="1">
                <a:latin typeface="Century Gothic" pitchFamily="34" charset="0"/>
                <a:cs typeface="Times New Roman" charset="0"/>
              </a:rPr>
              <a:t>Interleaving</a:t>
            </a:r>
            <a:endParaRPr lang="en-GB" sz="1600" b="1" dirty="0">
              <a:latin typeface="Century Gothic" pitchFamily="34" charset="0"/>
              <a:cs typeface="Times New Roman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853B27A-2708-46E1-B893-8FE8A8BD67B7}"/>
              </a:ext>
            </a:extLst>
          </p:cNvPr>
          <p:cNvSpPr/>
          <p:nvPr/>
        </p:nvSpPr>
        <p:spPr>
          <a:xfrm>
            <a:off x="4607892" y="2789690"/>
            <a:ext cx="2057259" cy="724963"/>
          </a:xfrm>
          <a:prstGeom prst="rect">
            <a:avLst/>
          </a:prstGeom>
          <a:solidFill>
            <a:srgbClr val="43165C"/>
          </a:solidFill>
          <a:ln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r>
              <a:rPr lang="en-GB" sz="1600" b="1" dirty="0">
                <a:latin typeface="Century Gothic" pitchFamily="34" charset="0"/>
                <a:cs typeface="Times New Roman" charset="0"/>
              </a:rPr>
              <a:t>Graphic Organisers &amp; Mind Maps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EFA6531-F523-4F13-A139-31F15721D0F1}"/>
              </a:ext>
            </a:extLst>
          </p:cNvPr>
          <p:cNvSpPr/>
          <p:nvPr/>
        </p:nvSpPr>
        <p:spPr>
          <a:xfrm>
            <a:off x="4582840" y="1909552"/>
            <a:ext cx="2057259" cy="724963"/>
          </a:xfrm>
          <a:prstGeom prst="rect">
            <a:avLst/>
          </a:prstGeom>
          <a:solidFill>
            <a:srgbClr val="43165C"/>
          </a:solidFill>
          <a:ln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r>
              <a:rPr lang="en-GB" sz="1600" b="1">
                <a:latin typeface="Century Gothic" pitchFamily="34" charset="0"/>
                <a:cs typeface="Times New Roman" charset="0"/>
              </a:rPr>
              <a:t>Quizzing</a:t>
            </a:r>
            <a:endParaRPr lang="en-GB" sz="1600" b="1" dirty="0">
              <a:latin typeface="Century Gothic" pitchFamily="34" charset="0"/>
              <a:cs typeface="Times New Roman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93FD813-9601-4384-8F9F-7395D2E33B9D}"/>
              </a:ext>
            </a:extLst>
          </p:cNvPr>
          <p:cNvSpPr/>
          <p:nvPr/>
        </p:nvSpPr>
        <p:spPr>
          <a:xfrm>
            <a:off x="174050" y="2747817"/>
            <a:ext cx="2057259" cy="724963"/>
          </a:xfrm>
          <a:prstGeom prst="rect">
            <a:avLst/>
          </a:prstGeom>
          <a:solidFill>
            <a:srgbClr val="43165C"/>
          </a:solidFill>
          <a:ln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r>
              <a:rPr lang="en-GB" sz="1600" b="1">
                <a:latin typeface="Century Gothic" pitchFamily="34" charset="0"/>
                <a:cs typeface="Times New Roman" charset="0"/>
              </a:rPr>
              <a:t>Practise Questions</a:t>
            </a:r>
            <a:endParaRPr lang="en-GB" sz="1600" b="1" dirty="0">
              <a:latin typeface="Century Gothic" pitchFamily="34" charset="0"/>
              <a:cs typeface="Times New Roman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C9B481A-5CB4-4E21-8D37-05CD9501B9D7}"/>
              </a:ext>
            </a:extLst>
          </p:cNvPr>
          <p:cNvSpPr/>
          <p:nvPr/>
        </p:nvSpPr>
        <p:spPr>
          <a:xfrm>
            <a:off x="4582840" y="1003772"/>
            <a:ext cx="2057259" cy="724963"/>
          </a:xfrm>
          <a:prstGeom prst="rect">
            <a:avLst/>
          </a:prstGeom>
          <a:solidFill>
            <a:srgbClr val="43165C"/>
          </a:solidFill>
          <a:ln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r>
              <a:rPr lang="en-GB" sz="1600" b="1" dirty="0">
                <a:latin typeface="Century Gothic" pitchFamily="34" charset="0"/>
                <a:cs typeface="Times New Roman" charset="0"/>
              </a:rPr>
              <a:t>Leitner Cards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8D4743E-AB1A-49CE-9860-363CDAC3A6B3}"/>
              </a:ext>
            </a:extLst>
          </p:cNvPr>
          <p:cNvSpPr/>
          <p:nvPr/>
        </p:nvSpPr>
        <p:spPr>
          <a:xfrm>
            <a:off x="2525581" y="8814104"/>
            <a:ext cx="2057259" cy="724963"/>
          </a:xfrm>
          <a:prstGeom prst="rect">
            <a:avLst/>
          </a:prstGeom>
          <a:noFill/>
          <a:ln w="38100"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endParaRPr lang="en-GB" sz="1600" b="1" dirty="0">
              <a:solidFill>
                <a:schemeClr val="tx1"/>
              </a:solidFill>
              <a:latin typeface="Century Gothic" pitchFamily="34" charset="0"/>
              <a:cs typeface="Times New Roman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2D7715-87E0-47EF-8768-6B3E2DF5CFE4}"/>
              </a:ext>
            </a:extLst>
          </p:cNvPr>
          <p:cNvSpPr/>
          <p:nvPr/>
        </p:nvSpPr>
        <p:spPr>
          <a:xfrm>
            <a:off x="4633034" y="7030692"/>
            <a:ext cx="2057259" cy="693906"/>
          </a:xfrm>
          <a:prstGeom prst="rect">
            <a:avLst/>
          </a:prstGeom>
          <a:noFill/>
          <a:ln w="38100"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endParaRPr lang="en-GB" sz="1600" b="1" dirty="0">
              <a:solidFill>
                <a:schemeClr val="tx1"/>
              </a:solidFill>
              <a:latin typeface="Century Gothic" pitchFamily="34" charset="0"/>
              <a:cs typeface="Times New Roman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0BD9170-D6BD-413B-9985-1EC53EFCB819}"/>
              </a:ext>
            </a:extLst>
          </p:cNvPr>
          <p:cNvSpPr/>
          <p:nvPr/>
        </p:nvSpPr>
        <p:spPr>
          <a:xfrm>
            <a:off x="2516193" y="5228112"/>
            <a:ext cx="2057259" cy="693906"/>
          </a:xfrm>
          <a:prstGeom prst="rect">
            <a:avLst/>
          </a:prstGeom>
          <a:noFill/>
          <a:ln w="38100"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endParaRPr lang="en-GB" sz="1600" b="1" dirty="0">
              <a:solidFill>
                <a:schemeClr val="tx1"/>
              </a:solidFill>
              <a:latin typeface="Century Gothic" pitchFamily="34" charset="0"/>
              <a:cs typeface="Times New Roman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E9CD43C-85AA-43A1-96D0-8C1ABD58803B}"/>
              </a:ext>
            </a:extLst>
          </p:cNvPr>
          <p:cNvSpPr/>
          <p:nvPr/>
        </p:nvSpPr>
        <p:spPr>
          <a:xfrm>
            <a:off x="3544823" y="6117022"/>
            <a:ext cx="2057259" cy="693906"/>
          </a:xfrm>
          <a:prstGeom prst="rect">
            <a:avLst/>
          </a:prstGeom>
          <a:noFill/>
          <a:ln w="38100"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endParaRPr lang="en-GB" sz="1600" b="1" dirty="0">
              <a:solidFill>
                <a:schemeClr val="tx1"/>
              </a:solidFill>
              <a:latin typeface="Century Gothic" pitchFamily="34" charset="0"/>
              <a:cs typeface="Times New Roman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D0847F1-0461-4A73-AC67-7364F512FEBC}"/>
              </a:ext>
            </a:extLst>
          </p:cNvPr>
          <p:cNvSpPr/>
          <p:nvPr/>
        </p:nvSpPr>
        <p:spPr>
          <a:xfrm>
            <a:off x="3544824" y="7958525"/>
            <a:ext cx="2057259" cy="693906"/>
          </a:xfrm>
          <a:prstGeom prst="rect">
            <a:avLst/>
          </a:prstGeom>
          <a:noFill/>
          <a:ln w="38100"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endParaRPr lang="en-GB" sz="1600" b="1" dirty="0">
              <a:solidFill>
                <a:schemeClr val="tx1"/>
              </a:solidFill>
              <a:latin typeface="Century Gothic" pitchFamily="34" charset="0"/>
              <a:cs typeface="Times New Roman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2D43E26-F66D-4311-BF7D-9BEF24FF687A}"/>
              </a:ext>
            </a:extLst>
          </p:cNvPr>
          <p:cNvSpPr/>
          <p:nvPr/>
        </p:nvSpPr>
        <p:spPr>
          <a:xfrm>
            <a:off x="126836" y="6990801"/>
            <a:ext cx="2057259" cy="693906"/>
          </a:xfrm>
          <a:prstGeom prst="rect">
            <a:avLst/>
          </a:prstGeom>
          <a:noFill/>
          <a:ln w="38100"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endParaRPr lang="en-GB" sz="1600" b="1" dirty="0">
              <a:solidFill>
                <a:schemeClr val="tx1"/>
              </a:solidFill>
              <a:latin typeface="Century Gothic" pitchFamily="34" charset="0"/>
              <a:cs typeface="Times New Roman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2509D4C-CE2D-4730-B56D-1F248657D555}"/>
              </a:ext>
            </a:extLst>
          </p:cNvPr>
          <p:cNvSpPr/>
          <p:nvPr/>
        </p:nvSpPr>
        <p:spPr>
          <a:xfrm>
            <a:off x="2379935" y="7012722"/>
            <a:ext cx="2057259" cy="693906"/>
          </a:xfrm>
          <a:prstGeom prst="rect">
            <a:avLst/>
          </a:prstGeom>
          <a:noFill/>
          <a:ln w="38100"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endParaRPr lang="en-GB" sz="1600" b="1" dirty="0">
              <a:solidFill>
                <a:schemeClr val="tx1"/>
              </a:solidFill>
              <a:latin typeface="Century Gothic" pitchFamily="34" charset="0"/>
              <a:cs typeface="Times New Roman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130DBCB-5C65-4259-9AA4-4A9001ECAF1A}"/>
              </a:ext>
            </a:extLst>
          </p:cNvPr>
          <p:cNvSpPr/>
          <p:nvPr/>
        </p:nvSpPr>
        <p:spPr>
          <a:xfrm>
            <a:off x="1308548" y="6100177"/>
            <a:ext cx="2057259" cy="693906"/>
          </a:xfrm>
          <a:prstGeom prst="rect">
            <a:avLst/>
          </a:prstGeom>
          <a:noFill/>
          <a:ln w="38100"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endParaRPr lang="en-GB" sz="1600" b="1" dirty="0">
              <a:solidFill>
                <a:schemeClr val="tx1"/>
              </a:solidFill>
              <a:latin typeface="Century Gothic" pitchFamily="34" charset="0"/>
              <a:cs typeface="Times New Roman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09BDAB2-2273-4C2F-BB0F-447C0B396186}"/>
              </a:ext>
            </a:extLst>
          </p:cNvPr>
          <p:cNvSpPr/>
          <p:nvPr/>
        </p:nvSpPr>
        <p:spPr>
          <a:xfrm>
            <a:off x="1308548" y="7958526"/>
            <a:ext cx="2057259" cy="693906"/>
          </a:xfrm>
          <a:prstGeom prst="rect">
            <a:avLst/>
          </a:prstGeom>
          <a:noFill/>
          <a:ln w="38100"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spcAft>
                <a:spcPts val="800"/>
              </a:spcAft>
              <a:buNone/>
            </a:pPr>
            <a:endParaRPr lang="en-GB" sz="1600" b="1" dirty="0">
              <a:solidFill>
                <a:schemeClr val="tx1"/>
              </a:solidFill>
              <a:latin typeface="Century Gothic" pitchFamily="34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445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C8C91CE7-A446-49FB-AA4F-2806BA2EF4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2" y="3673"/>
            <a:ext cx="6265391" cy="64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>
                <a:solidFill>
                  <a:srgbClr val="43165C"/>
                </a:solidFill>
                <a:latin typeface="Century Gothic" charset="0"/>
                <a:ea typeface="Century Gothic" charset="0"/>
                <a:cs typeface="Century Gothic" charset="0"/>
              </a:rPr>
              <a:t>Sixth Form Independent Learning </a:t>
            </a:r>
            <a:endParaRPr lang="en-GB" altLang="en-US" sz="1400" b="1" dirty="0">
              <a:solidFill>
                <a:srgbClr val="43165C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81A720-136B-429A-8215-F00A7E354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00" y="927091"/>
            <a:ext cx="6129357" cy="3606839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3B901770-BF1E-4913-A44B-B59B58937E28}"/>
              </a:ext>
            </a:extLst>
          </p:cNvPr>
          <p:cNvSpPr/>
          <p:nvPr/>
        </p:nvSpPr>
        <p:spPr>
          <a:xfrm>
            <a:off x="583776" y="969799"/>
            <a:ext cx="1059443" cy="311895"/>
          </a:xfrm>
          <a:prstGeom prst="ellipse">
            <a:avLst/>
          </a:prstGeom>
          <a:noFill/>
          <a:ln w="38100">
            <a:solidFill>
              <a:srgbClr val="FBB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7937F56-B258-4706-A735-6E6BEB0528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00" y="5262992"/>
            <a:ext cx="6317446" cy="369017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3B901770-BF1E-4913-A44B-B59B58937E28}"/>
              </a:ext>
            </a:extLst>
          </p:cNvPr>
          <p:cNvSpPr/>
          <p:nvPr/>
        </p:nvSpPr>
        <p:spPr>
          <a:xfrm>
            <a:off x="2421377" y="7989662"/>
            <a:ext cx="1387297" cy="327402"/>
          </a:xfrm>
          <a:prstGeom prst="ellipse">
            <a:avLst/>
          </a:prstGeom>
          <a:noFill/>
          <a:ln w="38100">
            <a:solidFill>
              <a:srgbClr val="FBB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334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2C7EA00-5C0C-488D-A6C3-C473060713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84" y="1295737"/>
            <a:ext cx="3009900" cy="4467225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3B901770-BF1E-4913-A44B-B59B58937E28}"/>
              </a:ext>
            </a:extLst>
          </p:cNvPr>
          <p:cNvSpPr/>
          <p:nvPr/>
        </p:nvSpPr>
        <p:spPr>
          <a:xfrm>
            <a:off x="289313" y="4104049"/>
            <a:ext cx="1733492" cy="415679"/>
          </a:xfrm>
          <a:prstGeom prst="ellipse">
            <a:avLst/>
          </a:prstGeom>
          <a:noFill/>
          <a:ln w="38100">
            <a:solidFill>
              <a:srgbClr val="FBB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ADAFC1-45F6-4932-B99D-50C51D6F6E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9513" y="2362536"/>
            <a:ext cx="2514600" cy="3181350"/>
          </a:xfrm>
          <a:prstGeom prst="rect">
            <a:avLst/>
          </a:prstGeom>
        </p:spPr>
      </p:pic>
      <p:sp>
        <p:nvSpPr>
          <p:cNvPr id="8" name="Arrow: Right 12">
            <a:extLst>
              <a:ext uri="{FF2B5EF4-FFF2-40B4-BE49-F238E27FC236}">
                <a16:creationId xmlns:a16="http://schemas.microsoft.com/office/drawing/2014/main" id="{DB88D82B-AACE-4D3D-9DBA-59C1693B233C}"/>
              </a:ext>
            </a:extLst>
          </p:cNvPr>
          <p:cNvSpPr/>
          <p:nvPr/>
        </p:nvSpPr>
        <p:spPr>
          <a:xfrm>
            <a:off x="2826006" y="3992967"/>
            <a:ext cx="1100012" cy="364348"/>
          </a:xfrm>
          <a:prstGeom prst="rightArrow">
            <a:avLst/>
          </a:prstGeom>
          <a:solidFill>
            <a:srgbClr val="43165C"/>
          </a:solidFill>
          <a:ln>
            <a:solidFill>
              <a:srgbClr val="43165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E7D597B-7CE4-46D3-98BA-31DEFD13BE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430" y="6753360"/>
            <a:ext cx="4564308" cy="2975511"/>
          </a:xfrm>
          <a:prstGeom prst="rect">
            <a:avLst/>
          </a:prstGeom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C8C91CE7-A446-49FB-AA4F-2806BA2EF4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082" y="3673"/>
            <a:ext cx="6265391" cy="64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>
                <a:solidFill>
                  <a:srgbClr val="43165C"/>
                </a:solidFill>
                <a:latin typeface="Century Gothic" charset="0"/>
                <a:ea typeface="Century Gothic" charset="0"/>
                <a:cs typeface="Century Gothic" charset="0"/>
              </a:rPr>
              <a:t>Sixth Form Independent Learning </a:t>
            </a:r>
            <a:endParaRPr lang="en-GB" altLang="en-US" sz="1400" b="1" dirty="0">
              <a:solidFill>
                <a:srgbClr val="43165C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516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D52B8434-0E0A-41CE-BE28-2D0A69E3BC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180" y="229460"/>
            <a:ext cx="6265391" cy="64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solidFill>
                  <a:srgbClr val="43165C"/>
                </a:solidFill>
                <a:latin typeface="Century Gothic" charset="0"/>
                <a:ea typeface="Century Gothic" charset="0"/>
                <a:cs typeface="Century Gothic" charset="0"/>
              </a:rPr>
              <a:t>Five Steps to Well-Being</a:t>
            </a:r>
            <a:endParaRPr lang="en-GB" altLang="en-US" sz="1800" b="1" dirty="0">
              <a:solidFill>
                <a:srgbClr val="43165C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3" name="Picture 2" descr="Five Ways to Wellbeing – EventWell®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52" y="692969"/>
            <a:ext cx="6025298" cy="3705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D52B8434-0E0A-41CE-BE28-2D0A69E3BC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187" y="4612960"/>
            <a:ext cx="6265391" cy="64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>
                <a:solidFill>
                  <a:srgbClr val="43165C"/>
                </a:solidFill>
                <a:latin typeface="Century Gothic" charset="0"/>
                <a:ea typeface="Century Gothic" charset="0"/>
                <a:cs typeface="Century Gothic" charset="0"/>
              </a:rPr>
              <a:t>Caffeine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A91437E-9F90-4219-802B-AFF01069A81B}"/>
              </a:ext>
            </a:extLst>
          </p:cNvPr>
          <p:cNvSpPr txBox="1">
            <a:spLocks noChangeArrowheads="1"/>
          </p:cNvSpPr>
          <p:nvPr/>
        </p:nvSpPr>
        <p:spPr>
          <a:xfrm>
            <a:off x="294652" y="5404239"/>
            <a:ext cx="3177809" cy="41148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800"/>
              </a:spcAft>
              <a:buNone/>
            </a:pPr>
            <a:r>
              <a:rPr lang="en-GB" sz="1400" b="1" dirty="0">
                <a:latin typeface="Century Gothic" pitchFamily="34" charset="0"/>
                <a:cs typeface="Times New Roman" charset="0"/>
              </a:rPr>
              <a:t>Look Out for Caffeine Consumption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entury Gothic" pitchFamily="34" charset="0"/>
                <a:cs typeface="Times New Roman" charset="0"/>
              </a:rPr>
              <a:t>One or two cups of coffee a day is fine – as long as this is typical for them.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entury Gothic" pitchFamily="34" charset="0"/>
                <a:cs typeface="Times New Roman" charset="0"/>
              </a:rPr>
              <a:t>Issues arise students are drinking </a:t>
            </a:r>
            <a:r>
              <a:rPr lang="en-GB" sz="1400" i="1" dirty="0">
                <a:latin typeface="Century Gothic" pitchFamily="34" charset="0"/>
                <a:cs typeface="Times New Roman" charset="0"/>
              </a:rPr>
              <a:t>more</a:t>
            </a:r>
            <a:r>
              <a:rPr lang="en-GB" sz="1400" dirty="0">
                <a:latin typeface="Century Gothic" pitchFamily="34" charset="0"/>
                <a:cs typeface="Times New Roman" charset="0"/>
              </a:rPr>
              <a:t> than they normally would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entury Gothic" pitchFamily="34" charset="0"/>
                <a:cs typeface="Times New Roman" charset="0"/>
              </a:rPr>
              <a:t>Watch out for energy shots and drinks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entury Gothic" pitchFamily="34" charset="0"/>
                <a:cs typeface="Times New Roman" charset="0"/>
              </a:rPr>
              <a:t>Loss of sleep, loss of energy, low mood, low concentration – the opposite of what we need!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entury Gothic" pitchFamily="34" charset="0"/>
                <a:cs typeface="Times New Roman" charset="0"/>
              </a:rPr>
              <a:t>Avoid as much as possible from lunchtime onwards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99A699-8372-4B04-BF3E-02ACDD6CE5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4233" y="5666632"/>
            <a:ext cx="3103348" cy="417784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C1FBDFB-7944-451E-A5E4-5A222830EA27}"/>
              </a:ext>
            </a:extLst>
          </p:cNvPr>
          <p:cNvSpPr/>
          <p:nvPr/>
        </p:nvSpPr>
        <p:spPr>
          <a:xfrm>
            <a:off x="3354929" y="5689752"/>
            <a:ext cx="2364999" cy="7199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489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D52B8434-0E0A-41CE-BE28-2D0A69E3BC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318" y="78385"/>
            <a:ext cx="6265391" cy="64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>
                <a:solidFill>
                  <a:srgbClr val="43165C"/>
                </a:solidFill>
                <a:latin typeface="Century Gothic" charset="0"/>
                <a:ea typeface="Century Gothic" charset="0"/>
                <a:cs typeface="Century Gothic" charset="0"/>
              </a:rPr>
              <a:t>Revision vs. Job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4E8734-7BFA-43C5-8450-CC73C4B165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58"/>
          <a:stretch/>
        </p:blipFill>
        <p:spPr>
          <a:xfrm>
            <a:off x="5973186" y="9088341"/>
            <a:ext cx="739107" cy="7461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032" y="933191"/>
            <a:ext cx="2422259" cy="242225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A91437E-9F90-4219-802B-AFF01069A81B}"/>
              </a:ext>
            </a:extLst>
          </p:cNvPr>
          <p:cNvSpPr txBox="1">
            <a:spLocks noChangeArrowheads="1"/>
          </p:cNvSpPr>
          <p:nvPr/>
        </p:nvSpPr>
        <p:spPr>
          <a:xfrm>
            <a:off x="2501729" y="1004606"/>
            <a:ext cx="4356271" cy="235084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800"/>
              </a:spcAft>
              <a:buNone/>
            </a:pPr>
            <a:r>
              <a:rPr lang="en-GB" sz="1400" b="1" dirty="0">
                <a:latin typeface="Century Gothic" pitchFamily="34" charset="0"/>
                <a:cs typeface="Times New Roman" charset="0"/>
              </a:rPr>
              <a:t>Strategies for Ensuring Balance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entury Gothic" pitchFamily="34" charset="0"/>
                <a:cs typeface="Times New Roman" charset="0"/>
              </a:rPr>
              <a:t>Factor your job into your revision timetable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entury Gothic" pitchFamily="34" charset="0"/>
                <a:cs typeface="Times New Roman" charset="0"/>
              </a:rPr>
              <a:t>Communicate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entury Gothic" pitchFamily="34" charset="0"/>
                <a:cs typeface="Times New Roman" charset="0"/>
              </a:rPr>
              <a:t>Review 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entury Gothic" pitchFamily="34" charset="0"/>
                <a:cs typeface="Times New Roman" charset="0"/>
              </a:rPr>
              <a:t>Prioritise</a:t>
            </a:r>
          </a:p>
          <a:p>
            <a:pPr>
              <a:spcAft>
                <a:spcPts val="800"/>
              </a:spcAft>
            </a:pPr>
            <a:r>
              <a:rPr lang="en-GB" sz="1400" dirty="0">
                <a:latin typeface="Century Gothic" pitchFamily="34" charset="0"/>
                <a:cs typeface="Times New Roman" charset="0"/>
              </a:rPr>
              <a:t>Avoid Burnout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52B8434-0E0A-41CE-BE28-2D0A69E3BC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318" y="5472423"/>
            <a:ext cx="6265391" cy="64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>
                <a:solidFill>
                  <a:srgbClr val="43165C"/>
                </a:solidFill>
                <a:latin typeface="Century Gothic" charset="0"/>
                <a:ea typeface="Century Gothic" charset="0"/>
                <a:cs typeface="Century Gothic" charset="0"/>
              </a:rPr>
              <a:t>Further Support</a:t>
            </a:r>
            <a:endParaRPr lang="en-GB" altLang="en-US" sz="1400" b="1" dirty="0">
              <a:solidFill>
                <a:srgbClr val="43165C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8A91437E-9F90-4219-802B-AFF01069A81B}"/>
              </a:ext>
            </a:extLst>
          </p:cNvPr>
          <p:cNvSpPr txBox="1">
            <a:spLocks noChangeArrowheads="1"/>
          </p:cNvSpPr>
          <p:nvPr/>
        </p:nvSpPr>
        <p:spPr>
          <a:xfrm>
            <a:off x="294317" y="6393416"/>
            <a:ext cx="8136904" cy="41148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800"/>
              </a:spcAft>
              <a:buNone/>
            </a:pPr>
            <a:r>
              <a:rPr lang="en-GB" sz="1400" b="1" dirty="0" smtClean="0">
                <a:latin typeface="Century Gothic" pitchFamily="34" charset="0"/>
                <a:cs typeface="Times New Roman" charset="0"/>
              </a:rPr>
              <a:t>This year, we will be Brilliant Together</a:t>
            </a:r>
            <a:endParaRPr lang="en-GB" sz="1400" b="1" dirty="0">
              <a:latin typeface="Century Gothic" pitchFamily="34" charset="0"/>
              <a:cs typeface="Times New Roman" charset="0"/>
            </a:endParaRPr>
          </a:p>
          <a:p>
            <a:pPr>
              <a:spcAft>
                <a:spcPts val="800"/>
              </a:spcAft>
            </a:pPr>
            <a:r>
              <a:rPr lang="en-GB" sz="1400" dirty="0" smtClean="0">
                <a:latin typeface="Century Gothic" pitchFamily="34" charset="0"/>
                <a:cs typeface="Times New Roman" charset="0"/>
              </a:rPr>
              <a:t>Mrs North: Director of KS5</a:t>
            </a:r>
          </a:p>
          <a:p>
            <a:pPr>
              <a:spcAft>
                <a:spcPts val="800"/>
              </a:spcAft>
            </a:pPr>
            <a:r>
              <a:rPr lang="en-GB" sz="1400" dirty="0" smtClean="0">
                <a:latin typeface="Century Gothic" pitchFamily="34" charset="0"/>
                <a:cs typeface="Times New Roman" charset="0"/>
              </a:rPr>
              <a:t>Mrs Bene-</a:t>
            </a:r>
            <a:r>
              <a:rPr lang="en-GB" sz="1400" dirty="0" err="1" smtClean="0">
                <a:latin typeface="Century Gothic" pitchFamily="34" charset="0"/>
                <a:cs typeface="Times New Roman" charset="0"/>
              </a:rPr>
              <a:t>Doszpoly</a:t>
            </a:r>
            <a:r>
              <a:rPr lang="en-GB" sz="1400" dirty="0">
                <a:latin typeface="Century Gothic" pitchFamily="34" charset="0"/>
                <a:cs typeface="Times New Roman" charset="0"/>
              </a:rPr>
              <a:t>:</a:t>
            </a:r>
            <a:r>
              <a:rPr lang="en-GB" sz="1400" dirty="0" smtClean="0">
                <a:latin typeface="Century Gothic" pitchFamily="34" charset="0"/>
                <a:cs typeface="Times New Roman" charset="0"/>
              </a:rPr>
              <a:t> Year 12 Leader</a:t>
            </a:r>
          </a:p>
          <a:p>
            <a:pPr>
              <a:spcAft>
                <a:spcPts val="800"/>
              </a:spcAft>
            </a:pPr>
            <a:r>
              <a:rPr lang="en-GB" sz="1400" dirty="0" smtClean="0">
                <a:latin typeface="Century Gothic" pitchFamily="34" charset="0"/>
                <a:cs typeface="Times New Roman" charset="0"/>
              </a:rPr>
              <a:t>Mrs Andrews: Sixth Form Office</a:t>
            </a:r>
          </a:p>
          <a:p>
            <a:pPr>
              <a:spcAft>
                <a:spcPts val="800"/>
              </a:spcAft>
            </a:pPr>
            <a:r>
              <a:rPr lang="en-GB" sz="1400" dirty="0" smtClean="0">
                <a:latin typeface="Century Gothic" pitchFamily="34" charset="0"/>
                <a:cs typeface="Times New Roman" charset="0"/>
              </a:rPr>
              <a:t>Subject Teachers</a:t>
            </a:r>
          </a:p>
          <a:p>
            <a:pPr>
              <a:spcAft>
                <a:spcPts val="800"/>
              </a:spcAft>
            </a:pPr>
            <a:r>
              <a:rPr lang="en-GB" sz="1400" dirty="0" smtClean="0">
                <a:latin typeface="Century Gothic" pitchFamily="34" charset="0"/>
                <a:cs typeface="Times New Roman" charset="0"/>
              </a:rPr>
              <a:t>Heads of Subjects and Faculty</a:t>
            </a:r>
          </a:p>
          <a:p>
            <a:pPr marL="0" indent="0">
              <a:spcAft>
                <a:spcPts val="800"/>
              </a:spcAft>
              <a:buNone/>
            </a:pPr>
            <a:endParaRPr lang="en-GB" sz="1400" dirty="0">
              <a:latin typeface="Century Gothic" pitchFamily="34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4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F8623E2-B179-4941-82D6-E40E868D58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561" y="8758024"/>
            <a:ext cx="2695811" cy="92556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ACB8-B4E0-4ED5-BD71-19F708F7EC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58"/>
          <a:stretch/>
        </p:blipFill>
        <p:spPr>
          <a:xfrm>
            <a:off x="5432116" y="8627165"/>
            <a:ext cx="1176011" cy="1187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2148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248</Words>
  <Application>Microsoft Office PowerPoint</Application>
  <PresentationFormat>A4 Paper (210x297 mm)</PresentationFormat>
  <Paragraphs>81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 Crawford</dc:creator>
  <cp:lastModifiedBy>E Crawford</cp:lastModifiedBy>
  <cp:revision>7</cp:revision>
  <dcterms:created xsi:type="dcterms:W3CDTF">2024-01-10T12:35:24Z</dcterms:created>
  <dcterms:modified xsi:type="dcterms:W3CDTF">2024-01-10T21:14:41Z</dcterms:modified>
</cp:coreProperties>
</file>