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2C87"/>
    <a:srgbClr val="B9B9B9"/>
    <a:srgbClr val="FFC6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9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10/07/2023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979033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10/07/2023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297688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10/07/2023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0111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10/07/2023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63407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5DD2966-D349-4430-A65C-E93DC40FDC99}" type="datetimeFigureOut">
              <a:rPr lang="en-GB" smtClean="0"/>
              <a:t>10/07/2023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5111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5DD2966-D349-4430-A65C-E93DC40FDC99}" type="datetimeFigureOut">
              <a:rPr lang="en-GB" smtClean="0"/>
              <a:t>10/07/2023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6361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5DD2966-D349-4430-A65C-E93DC40FDC99}" type="datetimeFigureOut">
              <a:rPr lang="en-GB" smtClean="0"/>
              <a:t>10/07/2023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9205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5DD2966-D349-4430-A65C-E93DC40FDC99}" type="datetimeFigureOut">
              <a:rPr lang="en-GB" smtClean="0"/>
              <a:t>10/07/2023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23879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DD2966-D349-4430-A65C-E93DC40FDC99}" type="datetimeFigureOut">
              <a:rPr lang="en-GB" smtClean="0"/>
              <a:t>10/07/2023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778966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10/07/2023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3348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10/07/2023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8080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D2966-D349-4430-A65C-E93DC40FDC99}" type="datetimeFigureOut">
              <a:rPr lang="en-GB" smtClean="0"/>
              <a:t>10/07/2023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4C1B0E-7750-4C3F-A07A-E696EB3DC3D7}" type="slidenum">
              <a:rPr lang="en-GB" smtClean="0"/>
              <a:t>‹#›</a:t>
            </a:fld>
            <a:endParaRPr lang="en-GB"/>
          </a:p>
        </p:txBody>
      </p:sp>
    </p:spTree>
    <p:extLst>
      <p:ext uri="{BB962C8B-B14F-4D97-AF65-F5344CB8AC3E}">
        <p14:creationId xmlns:p14="http://schemas.microsoft.com/office/powerpoint/2010/main" val="408961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hyperlink" Target="https://www.freesciencelessons.co.uk/videos/" TargetMode="External"/><Relationship Id="rId7" Type="http://schemas.openxmlformats.org/officeDocument/2006/relationships/image" Target="../media/image1.png"/><Relationship Id="rId2" Type="http://schemas.openxmlformats.org/officeDocument/2006/relationships/hyperlink" Target="https://www.physicsandmathstutor.com/chemistry-revision/gcse-aqa/" TargetMode="External"/><Relationship Id="rId1" Type="http://schemas.openxmlformats.org/officeDocument/2006/relationships/slideLayout" Target="../slideLayouts/slideLayout2.xml"/><Relationship Id="rId6" Type="http://schemas.openxmlformats.org/officeDocument/2006/relationships/hyperlink" Target="https://app.senecalearning.com/classroom/course/e39e7f70-d100-11e7-9b85-bbf8589a9044" TargetMode="External"/><Relationship Id="rId5" Type="http://schemas.openxmlformats.org/officeDocument/2006/relationships/hyperlink" Target="https://www.bbc.co.uk/bitesize/examspecs/z8xtmnb" TargetMode="External"/><Relationship Id="rId4" Type="http://schemas.openxmlformats.org/officeDocument/2006/relationships/hyperlink" Target="https://www.youtube.com/playlist?list=PLAd0MSIZBSsEygAZyDRkK0PgQZ6uiC98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1198466" y="-9697"/>
            <a:ext cx="13296336" cy="6829126"/>
            <a:chOff x="-1201292" y="0"/>
            <a:chExt cx="13296336" cy="6829126"/>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97870" cy="6829126"/>
              <a:chOff x="-18610" y="-464267"/>
              <a:chExt cx="11937909"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746378" y="93985"/>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144719" y="836576"/>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a:solidFill>
                      <a:schemeClr val="bg1"/>
                    </a:solidFill>
                    <a:latin typeface="Arial" panose="020B0604020202020204" pitchFamily="34" charset="0"/>
                    <a:cs typeface="Arial" panose="020B0604020202020204" pitchFamily="34" charset="0"/>
                  </a:rPr>
                  <a:t>SUBJECT- CHEMISTRY</a:t>
                </a:r>
                <a:endParaRPr lang="en-GB" b="1" dirty="0">
                  <a:solidFill>
                    <a:schemeClr val="bg1"/>
                  </a:solidFill>
                  <a:latin typeface="Arial" panose="020B0604020202020204" pitchFamily="34" charset="0"/>
                  <a:cs typeface="Arial" panose="020B0604020202020204" pitchFamily="34" charset="0"/>
                </a:endParaRP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316606" y="576371"/>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406935"/>
                <a:ext cx="18072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Atoms, elements and compounds </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29622" y="2415076"/>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Maths &amp; science skills </a:t>
                </a: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The Periodic Table </a:t>
                </a: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47438" y="4355250"/>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Metals &amp; their uses </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Crude Oil </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29622" y="6090959"/>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Atmosphere</a:t>
                </a: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9</a:t>
                </a:r>
              </a:p>
            </p:txBody>
          </p:sp>
          <p:sp>
            <p:nvSpPr>
              <p:cNvPr id="81" name="Rounded Rectangle 40">
                <a:extLst>
                  <a:ext uri="{FF2B5EF4-FFF2-40B4-BE49-F238E27FC236}">
                    <a16:creationId xmlns:a16="http://schemas.microsoft.com/office/drawing/2014/main" id="{3D0C0786-2B7C-44E5-872E-8FF75A8C9076}"/>
                  </a:ext>
                </a:extLst>
              </p:cNvPr>
              <p:cNvSpPr/>
              <p:nvPr/>
            </p:nvSpPr>
            <p:spPr>
              <a:xfrm>
                <a:off x="6364878" y="1942839"/>
                <a:ext cx="2624400" cy="39763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rPr>
                  <a:t>Detailed content notes / flashcards / mind maps</a:t>
                </a:r>
              </a:p>
              <a:p>
                <a:r>
                  <a:rPr lang="en-GB" sz="1000" dirty="0">
                    <a:hlinkClick r:id="rId2"/>
                  </a:rPr>
                  <a:t>AQA GCSE (9-1) Chemistry Revision - PMT (physicsandmathstutor.com)</a:t>
                </a:r>
                <a:endParaRPr lang="en-GB" sz="1000" dirty="0">
                  <a:solidFill>
                    <a:schemeClr val="tx1"/>
                  </a:solidFill>
                </a:endParaRPr>
              </a:p>
              <a:p>
                <a:endParaRPr lang="en-GB" sz="1000" dirty="0">
                  <a:solidFill>
                    <a:schemeClr val="tx1"/>
                  </a:solidFill>
                </a:endParaRPr>
              </a:p>
              <a:p>
                <a:r>
                  <a:rPr lang="en-GB" sz="1000" dirty="0">
                    <a:solidFill>
                      <a:schemeClr val="tx1"/>
                    </a:solidFill>
                  </a:rPr>
                  <a:t>Short clear videos covering every topic</a:t>
                </a:r>
              </a:p>
              <a:p>
                <a:r>
                  <a:rPr lang="en-GB" sz="1000" dirty="0">
                    <a:hlinkClick r:id="rId3"/>
                  </a:rPr>
                  <a:t>Videos | </a:t>
                </a:r>
                <a:r>
                  <a:rPr lang="en-GB" sz="1000" dirty="0" err="1">
                    <a:hlinkClick r:id="rId3"/>
                  </a:rPr>
                  <a:t>freesciencelessons</a:t>
                </a:r>
                <a:endParaRPr lang="en-GB" sz="1000" dirty="0"/>
              </a:p>
              <a:p>
                <a:endParaRPr lang="en-GB" sz="1000" dirty="0"/>
              </a:p>
              <a:p>
                <a:r>
                  <a:rPr lang="en-GB" sz="1000" dirty="0">
                    <a:solidFill>
                      <a:schemeClr val="tx1"/>
                    </a:solidFill>
                  </a:rPr>
                  <a:t>Clear video demonstrations on practical techniques</a:t>
                </a:r>
              </a:p>
              <a:p>
                <a:r>
                  <a:rPr lang="en-GB" sz="1000" dirty="0">
                    <a:hlinkClick r:id="rId4"/>
                  </a:rPr>
                  <a:t>GCSE Chemistry Practicals - </a:t>
                </a:r>
                <a:r>
                  <a:rPr lang="en-GB" sz="1000" dirty="0" err="1">
                    <a:hlinkClick r:id="rId4"/>
                  </a:rPr>
                  <a:t>YouTube</a:t>
                </a:r>
                <a:r>
                  <a:rPr lang="en-GB" sz="1000" dirty="0" err="1"/>
                  <a:t>aking</a:t>
                </a:r>
                <a:r>
                  <a:rPr lang="en-GB" sz="1000" dirty="0"/>
                  <a:t> Salts - GCSE Science Required Practical - </a:t>
                </a:r>
                <a:r>
                  <a:rPr lang="en-GB" sz="1000" dirty="0">
                    <a:solidFill>
                      <a:schemeClr val="tx1"/>
                    </a:solidFill>
                  </a:rPr>
                  <a:t>Podcasts / notes on content</a:t>
                </a:r>
              </a:p>
              <a:p>
                <a:r>
                  <a:rPr lang="en-GB" sz="1000" dirty="0">
                    <a:hlinkClick r:id="rId5"/>
                  </a:rPr>
                  <a:t>GCSE Chemistry (Single Science) - AQA - BBC Bitesize</a:t>
                </a:r>
                <a:endParaRPr lang="en-GB" sz="1000" b="1" dirty="0"/>
              </a:p>
              <a:p>
                <a:endParaRPr lang="en-GB" sz="1000" b="1" dirty="0">
                  <a:solidFill>
                    <a:schemeClr val="tx1"/>
                  </a:solidFill>
                </a:endParaRPr>
              </a:p>
              <a:p>
                <a:r>
                  <a:rPr lang="en-GB" sz="1000" dirty="0">
                    <a:solidFill>
                      <a:schemeClr val="tx1"/>
                    </a:solidFill>
                  </a:rPr>
                  <a:t>Revision quizzes / assessing misconceptions</a:t>
                </a:r>
              </a:p>
              <a:p>
                <a:r>
                  <a:rPr lang="en-GB" sz="1000" dirty="0">
                    <a:hlinkClick r:id="rId6"/>
                  </a:rPr>
                  <a:t>Seneca - Learn 2x Faster (senecalearning.com)</a:t>
                </a:r>
                <a:endParaRPr lang="en-GB" sz="1000" dirty="0">
                  <a:solidFill>
                    <a:schemeClr val="tx1"/>
                  </a:solidFill>
                </a:endParaRP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7">
                    <a:alphaModFix/>
                    <a:extLst>
                      <a:ext uri="{BEBA8EAE-BF5A-486C-A8C5-ECC9F3942E4B}">
                        <a14:imgProps xmlns:a14="http://schemas.microsoft.com/office/drawing/2010/main">
                          <a14:imgLayer r:embed="rId8">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7">
                    <a:alphaModFix/>
                    <a:extLst>
                      <a:ext uri="{BEBA8EAE-BF5A-486C-A8C5-ECC9F3942E4B}">
                        <a14:imgProps xmlns:a14="http://schemas.microsoft.com/office/drawing/2010/main">
                          <a14:imgLayer r:embed="rId8">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7">
                    <a:alphaModFix/>
                    <a:extLst>
                      <a:ext uri="{BEBA8EAE-BF5A-486C-A8C5-ECC9F3942E4B}">
                        <a14:imgProps xmlns:a14="http://schemas.microsoft.com/office/drawing/2010/main">
                          <a14:imgLayer r:embed="rId8">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sp>
          <p:nvSpPr>
            <p:cNvPr id="57" name="TextBox 56">
              <a:extLst>
                <a:ext uri="{FF2B5EF4-FFF2-40B4-BE49-F238E27FC236}">
                  <a16:creationId xmlns:a16="http://schemas.microsoft.com/office/drawing/2014/main" id="{2D5BCFAC-45FB-40BA-BD2B-DD5328F6B1A8}"/>
                </a:ext>
              </a:extLst>
            </p:cNvPr>
            <p:cNvSpPr txBox="1"/>
            <p:nvPr/>
          </p:nvSpPr>
          <p:spPr>
            <a:xfrm>
              <a:off x="-1201292" y="54360"/>
              <a:ext cx="11103652"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ST MARY’S MENSTON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43" name="TextBox 42">
            <a:extLst>
              <a:ext uri="{FF2B5EF4-FFF2-40B4-BE49-F238E27FC236}">
                <a16:creationId xmlns:a16="http://schemas.microsoft.com/office/drawing/2014/main" id="{C6B90519-4D38-4F1D-AB01-B1CCF26580D6}"/>
              </a:ext>
            </a:extLst>
          </p:cNvPr>
          <p:cNvSpPr txBox="1"/>
          <p:nvPr/>
        </p:nvSpPr>
        <p:spPr>
          <a:xfrm>
            <a:off x="6497280" y="145809"/>
            <a:ext cx="5484288" cy="600164"/>
          </a:xfrm>
          <a:prstGeom prst="rect">
            <a:avLst/>
          </a:prstGeom>
          <a:noFill/>
        </p:spPr>
        <p:txBody>
          <a:bodyPr wrap="square">
            <a:spAutoFit/>
          </a:bodyPr>
          <a:lstStyle/>
          <a:p>
            <a:pPr algn="l"/>
            <a:r>
              <a:rPr lang="en-GB" sz="1100" b="0" i="0" dirty="0">
                <a:solidFill>
                  <a:srgbClr val="181818"/>
                </a:solidFill>
                <a:effectLst/>
                <a:latin typeface="Merriweather" panose="00000500000000000000" pitchFamily="2" charset="0"/>
              </a:rPr>
              <a:t>“Remember to look up at the stars and not down at your feet. Try to make sense of what you see and wonder about what makes the universe exist. </a:t>
            </a:r>
          </a:p>
          <a:p>
            <a:pPr algn="l"/>
            <a:r>
              <a:rPr lang="en-GB" sz="1100" b="0" i="0" dirty="0">
                <a:solidFill>
                  <a:srgbClr val="181818"/>
                </a:solidFill>
                <a:effectLst/>
                <a:latin typeface="Merriweather" panose="00000500000000000000" pitchFamily="2" charset="0"/>
              </a:rPr>
              <a:t>Be curious.” Stephen Hawking</a:t>
            </a:r>
          </a:p>
        </p:txBody>
      </p:sp>
      <p:sp>
        <p:nvSpPr>
          <p:cNvPr id="45" name="Rounded Rectangle 34">
            <a:extLst>
              <a:ext uri="{FF2B5EF4-FFF2-40B4-BE49-F238E27FC236}">
                <a16:creationId xmlns:a16="http://schemas.microsoft.com/office/drawing/2014/main" id="{16FD154C-7CC4-4929-9144-BB421FEF17CE}"/>
              </a:ext>
            </a:extLst>
          </p:cNvPr>
          <p:cNvSpPr/>
          <p:nvPr/>
        </p:nvSpPr>
        <p:spPr>
          <a:xfrm>
            <a:off x="4249606" y="1429397"/>
            <a:ext cx="2125901" cy="3220403"/>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GB" sz="1000" dirty="0">
                <a:solidFill>
                  <a:schemeClr val="tx1"/>
                </a:solidFill>
                <a:latin typeface="Arial" panose="020B0604020202020204" pitchFamily="34" charset="0"/>
                <a:cs typeface="Arial" panose="020B0604020202020204" pitchFamily="34" charset="0"/>
              </a:rPr>
              <a:t>Each topic will have:</a:t>
            </a:r>
          </a:p>
          <a:p>
            <a:endParaRPr lang="en-GB" sz="1000" dirty="0">
              <a:solidFill>
                <a:schemeClr val="tx1"/>
              </a:solidFill>
              <a:latin typeface="Arial" panose="020B0604020202020204" pitchFamily="34" charset="0"/>
              <a:cs typeface="Arial" panose="020B0604020202020204" pitchFamily="34" charset="0"/>
            </a:endParaRPr>
          </a:p>
          <a:p>
            <a:pPr marL="228600" indent="-228600">
              <a:buAutoNum type="arabicPeriod"/>
            </a:pPr>
            <a:r>
              <a:rPr lang="en-GB" sz="1000" dirty="0">
                <a:solidFill>
                  <a:schemeClr val="tx1"/>
                </a:solidFill>
                <a:latin typeface="Arial" panose="020B0604020202020204" pitchFamily="34" charset="0"/>
                <a:cs typeface="Arial" panose="020B0604020202020204" pitchFamily="34" charset="0"/>
              </a:rPr>
              <a:t>A spelling and definition assessment of 10 preidentified key terms which are to be found in the front of the student’s exercise book in yellow and are also highlighted on the green glossary sheets stuck at the beginning of each topic.</a:t>
            </a:r>
          </a:p>
          <a:p>
            <a:pPr marL="228600" indent="-228600">
              <a:buAutoNum type="arabicPeriod"/>
            </a:pPr>
            <a:r>
              <a:rPr lang="en-GB" sz="1000" dirty="0">
                <a:solidFill>
                  <a:schemeClr val="tx1"/>
                </a:solidFill>
                <a:latin typeface="Arial" panose="020B0604020202020204" pitchFamily="34" charset="0"/>
                <a:cs typeface="Arial" panose="020B0604020202020204" pitchFamily="34" charset="0"/>
              </a:rPr>
              <a:t> A 30 minute written end of topic assessment focussed on the learning outcomes which are on the blue sheets stuck in the student’s exercise book</a:t>
            </a:r>
          </a:p>
        </p:txBody>
      </p:sp>
      <p:sp>
        <p:nvSpPr>
          <p:cNvPr id="46" name="Rounded Rectangle 34">
            <a:extLst>
              <a:ext uri="{FF2B5EF4-FFF2-40B4-BE49-F238E27FC236}">
                <a16:creationId xmlns:a16="http://schemas.microsoft.com/office/drawing/2014/main" id="{24A99253-087F-47E5-A3CD-A4CDBEDCC220}"/>
              </a:ext>
            </a:extLst>
          </p:cNvPr>
          <p:cNvSpPr/>
          <p:nvPr/>
        </p:nvSpPr>
        <p:spPr>
          <a:xfrm>
            <a:off x="4249606" y="4734930"/>
            <a:ext cx="2153564" cy="1464231"/>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GB" sz="1000" dirty="0">
                <a:solidFill>
                  <a:schemeClr val="tx1"/>
                </a:solidFill>
                <a:latin typeface="Arial" panose="020B0604020202020204" pitchFamily="34" charset="0"/>
                <a:cs typeface="Arial" panose="020B0604020202020204" pitchFamily="34" charset="0"/>
              </a:rPr>
              <a:t>At the end of each term there will be a 45 minute written assessment on the four topics studied that term, focussed on the learning outcomes which are on the blue sheets stuck in the student’s exercise book.</a:t>
            </a:r>
          </a:p>
          <a:p>
            <a:endParaRPr lang="en-GB" sz="1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9140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302</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Merriweather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Collard</dc:creator>
  <cp:lastModifiedBy>R Brown</cp:lastModifiedBy>
  <cp:revision>33</cp:revision>
  <cp:lastPrinted>2023-05-09T13:14:42Z</cp:lastPrinted>
  <dcterms:created xsi:type="dcterms:W3CDTF">2023-02-26T19:58:38Z</dcterms:created>
  <dcterms:modified xsi:type="dcterms:W3CDTF">2023-07-10T10:18:49Z</dcterms:modified>
</cp:coreProperties>
</file>