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2C87"/>
    <a:srgbClr val="B9B9B9"/>
    <a:srgbClr val="FFC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3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8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1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7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1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61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05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48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2966-D349-4430-A65C-E93DC40FDC99}" type="datetimeFigureOut">
              <a:rPr lang="en-GB" smtClean="0"/>
              <a:t>18/06/2024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1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hyperlink" Target="https://www.freesciencelessons.co.uk/videos/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www.physicsandmathstutor.com/chemistry-revision/gcse-aq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p.senecalearning.com/classroom/course/e39e7f70-d100-11e7-9b85-bbf8589a9044" TargetMode="External"/><Relationship Id="rId5" Type="http://schemas.openxmlformats.org/officeDocument/2006/relationships/hyperlink" Target="https://www.bbc.co.uk/bitesize/examspecs/z8xtmnb" TargetMode="External"/><Relationship Id="rId4" Type="http://schemas.openxmlformats.org/officeDocument/2006/relationships/hyperlink" Target="https://www.youtube.com/playlist?list=PLAd0MSIZBSsEygAZyDRkK0PgQZ6uiC98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33AF4C98-03E4-4C61-B03F-2AC3C539C49A}"/>
              </a:ext>
            </a:extLst>
          </p:cNvPr>
          <p:cNvGrpSpPr/>
          <p:nvPr/>
        </p:nvGrpSpPr>
        <p:grpSpPr>
          <a:xfrm>
            <a:off x="-1198466" y="-9697"/>
            <a:ext cx="13296336" cy="6829126"/>
            <a:chOff x="-1201292" y="0"/>
            <a:chExt cx="13296336" cy="6829126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FF6A9CF-CE3A-415F-AF49-9D938415125C}"/>
                </a:ext>
              </a:extLst>
            </p:cNvPr>
            <p:cNvGrpSpPr/>
            <p:nvPr/>
          </p:nvGrpSpPr>
          <p:grpSpPr>
            <a:xfrm>
              <a:off x="-2826" y="0"/>
              <a:ext cx="12097870" cy="6829126"/>
              <a:chOff x="-18610" y="-464267"/>
              <a:chExt cx="11937909" cy="7950878"/>
            </a:xfrm>
          </p:grpSpPr>
          <p:sp>
            <p:nvSpPr>
              <p:cNvPr id="58" name="Rounded Rectangle 5">
                <a:extLst>
                  <a:ext uri="{FF2B5EF4-FFF2-40B4-BE49-F238E27FC236}">
                    <a16:creationId xmlns:a16="http://schemas.microsoft.com/office/drawing/2014/main" id="{3B4201CD-257C-49E1-9214-9284D7B5ED4C}"/>
                  </a:ext>
                </a:extLst>
              </p:cNvPr>
              <p:cNvSpPr/>
              <p:nvPr/>
            </p:nvSpPr>
            <p:spPr>
              <a:xfrm>
                <a:off x="2746378" y="93985"/>
                <a:ext cx="2941162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AMBITION</a:t>
                </a:r>
              </a:p>
            </p:txBody>
          </p:sp>
          <p:sp>
            <p:nvSpPr>
              <p:cNvPr id="59" name="Rounded Rectangle 6">
                <a:extLst>
                  <a:ext uri="{FF2B5EF4-FFF2-40B4-BE49-F238E27FC236}">
                    <a16:creationId xmlns:a16="http://schemas.microsoft.com/office/drawing/2014/main" id="{BDD918BA-C600-497B-925F-E859EDD03569}"/>
                  </a:ext>
                </a:extLst>
              </p:cNvPr>
              <p:cNvSpPr/>
              <p:nvPr/>
            </p:nvSpPr>
            <p:spPr>
              <a:xfrm>
                <a:off x="9144719" y="836576"/>
                <a:ext cx="2774580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OPPORTUNITY AND FAITH</a:t>
                </a:r>
              </a:p>
            </p:txBody>
          </p:sp>
          <p:sp>
            <p:nvSpPr>
              <p:cNvPr id="60" name="Rounded Rectangle 7">
                <a:extLst>
                  <a:ext uri="{FF2B5EF4-FFF2-40B4-BE49-F238E27FC236}">
                    <a16:creationId xmlns:a16="http://schemas.microsoft.com/office/drawing/2014/main" id="{84CFED86-69B6-48E1-B03E-8F4B37C06DA0}"/>
                  </a:ext>
                </a:extLst>
              </p:cNvPr>
              <p:cNvSpPr/>
              <p:nvPr/>
            </p:nvSpPr>
            <p:spPr>
              <a:xfrm>
                <a:off x="2319898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19F85048-655A-438C-BE50-5D59F4A048EA}"/>
                  </a:ext>
                </a:extLst>
              </p:cNvPr>
              <p:cNvSpPr txBox="1"/>
              <p:nvPr/>
            </p:nvSpPr>
            <p:spPr>
              <a:xfrm rot="16200000">
                <a:off x="-3809383" y="3326506"/>
                <a:ext cx="7950878" cy="369332"/>
              </a:xfrm>
              <a:prstGeom prst="rect">
                <a:avLst/>
              </a:prstGeom>
              <a:solidFill>
                <a:srgbClr val="942C87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SUBJECT- CHEMISTRY</a:t>
                </a:r>
                <a:endParaRPr lang="en-GB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Rounded Rectangle 12">
                <a:extLst>
                  <a:ext uri="{FF2B5EF4-FFF2-40B4-BE49-F238E27FC236}">
                    <a16:creationId xmlns:a16="http://schemas.microsoft.com/office/drawing/2014/main" id="{B079170C-6382-40B7-8753-8CBB0A135770}"/>
                  </a:ext>
                </a:extLst>
              </p:cNvPr>
              <p:cNvSpPr/>
              <p:nvPr/>
            </p:nvSpPr>
            <p:spPr>
              <a:xfrm>
                <a:off x="4361326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sp>
            <p:nvSpPr>
              <p:cNvPr id="63" name="Rounded Rectangle 13">
                <a:extLst>
                  <a:ext uri="{FF2B5EF4-FFF2-40B4-BE49-F238E27FC236}">
                    <a16:creationId xmlns:a16="http://schemas.microsoft.com/office/drawing/2014/main" id="{89D46C2B-C085-4B5F-9CE2-44BAC5E1E4C1}"/>
                  </a:ext>
                </a:extLst>
              </p:cNvPr>
              <p:cNvSpPr/>
              <p:nvPr/>
            </p:nvSpPr>
            <p:spPr>
              <a:xfrm>
                <a:off x="6316606" y="576371"/>
                <a:ext cx="2485299" cy="5788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CAN I SUPPORT </a:t>
                </a:r>
              </a:p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 HOME</a:t>
                </a:r>
              </a:p>
            </p:txBody>
          </p:sp>
          <p:sp>
            <p:nvSpPr>
              <p:cNvPr id="64" name="Rounded Rectangle 19">
                <a:extLst>
                  <a:ext uri="{FF2B5EF4-FFF2-40B4-BE49-F238E27FC236}">
                    <a16:creationId xmlns:a16="http://schemas.microsoft.com/office/drawing/2014/main" id="{99E7997C-D2C2-48A6-AC0C-A6B6D6611E5E}"/>
                  </a:ext>
                </a:extLst>
              </p:cNvPr>
              <p:cNvSpPr/>
              <p:nvPr/>
            </p:nvSpPr>
            <p:spPr>
              <a:xfrm>
                <a:off x="2247438" y="1506047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Bonding &amp; Properties </a:t>
                </a:r>
              </a:p>
            </p:txBody>
          </p:sp>
          <p:sp>
            <p:nvSpPr>
              <p:cNvPr id="66" name="Rounded Rectangle 22">
                <a:extLst>
                  <a:ext uri="{FF2B5EF4-FFF2-40B4-BE49-F238E27FC236}">
                    <a16:creationId xmlns:a16="http://schemas.microsoft.com/office/drawing/2014/main" id="{E59CAA8C-1C13-41B2-BDE9-5ED6AE63B030}"/>
                  </a:ext>
                </a:extLst>
              </p:cNvPr>
              <p:cNvSpPr/>
              <p:nvPr/>
            </p:nvSpPr>
            <p:spPr>
              <a:xfrm>
                <a:off x="2229622" y="2415076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Reactions of Acids </a:t>
                </a:r>
              </a:p>
            </p:txBody>
          </p:sp>
          <p:sp>
            <p:nvSpPr>
              <p:cNvPr id="69" name="Rounded Rectangle 25">
                <a:extLst>
                  <a:ext uri="{FF2B5EF4-FFF2-40B4-BE49-F238E27FC236}">
                    <a16:creationId xmlns:a16="http://schemas.microsoft.com/office/drawing/2014/main" id="{252BD3D9-CFAC-401C-8820-989E4435858A}"/>
                  </a:ext>
                </a:extLst>
              </p:cNvPr>
              <p:cNvSpPr/>
              <p:nvPr/>
            </p:nvSpPr>
            <p:spPr>
              <a:xfrm>
                <a:off x="2238966" y="3344644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Energy Changes </a:t>
                </a:r>
              </a:p>
            </p:txBody>
          </p:sp>
          <p:sp>
            <p:nvSpPr>
              <p:cNvPr id="71" name="Rounded Rectangle 30">
                <a:extLst>
                  <a:ext uri="{FF2B5EF4-FFF2-40B4-BE49-F238E27FC236}">
                    <a16:creationId xmlns:a16="http://schemas.microsoft.com/office/drawing/2014/main" id="{E11A4362-8CF0-430E-9556-102E8F04C751}"/>
                  </a:ext>
                </a:extLst>
              </p:cNvPr>
              <p:cNvSpPr/>
              <p:nvPr/>
            </p:nvSpPr>
            <p:spPr>
              <a:xfrm>
                <a:off x="2247438" y="4355250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Electrolysis </a:t>
                </a:r>
              </a:p>
            </p:txBody>
          </p:sp>
          <p:sp>
            <p:nvSpPr>
              <p:cNvPr id="72" name="Rounded Rectangle 31">
                <a:extLst>
                  <a:ext uri="{FF2B5EF4-FFF2-40B4-BE49-F238E27FC236}">
                    <a16:creationId xmlns:a16="http://schemas.microsoft.com/office/drawing/2014/main" id="{E7501D3D-AB24-463B-9430-A9D9E2E079A2}"/>
                  </a:ext>
                </a:extLst>
              </p:cNvPr>
              <p:cNvSpPr/>
              <p:nvPr/>
            </p:nvSpPr>
            <p:spPr>
              <a:xfrm>
                <a:off x="2238965" y="5292249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Quantitative </a:t>
                </a:r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Chemistry </a:t>
                </a:r>
              </a:p>
            </p:txBody>
          </p:sp>
          <p:sp>
            <p:nvSpPr>
              <p:cNvPr id="73" name="Rounded Rectangle 32">
                <a:extLst>
                  <a:ext uri="{FF2B5EF4-FFF2-40B4-BE49-F238E27FC236}">
                    <a16:creationId xmlns:a16="http://schemas.microsoft.com/office/drawing/2014/main" id="{93C9C617-731F-4AAB-9CC1-A6082E2C5978}"/>
                  </a:ext>
                </a:extLst>
              </p:cNvPr>
              <p:cNvSpPr/>
              <p:nvPr/>
            </p:nvSpPr>
            <p:spPr>
              <a:xfrm>
                <a:off x="2229622" y="6090959"/>
                <a:ext cx="1807200" cy="31716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Using Resources </a:t>
                </a:r>
              </a:p>
            </p:txBody>
          </p:sp>
          <p:sp>
            <p:nvSpPr>
              <p:cNvPr id="74" name="Rounded Rectangle 33">
                <a:extLst>
                  <a:ext uri="{FF2B5EF4-FFF2-40B4-BE49-F238E27FC236}">
                    <a16:creationId xmlns:a16="http://schemas.microsoft.com/office/drawing/2014/main" id="{4E069D78-0121-47E1-A43A-0A2A731B6A0F}"/>
                  </a:ext>
                </a:extLst>
              </p:cNvPr>
              <p:cNvSpPr/>
              <p:nvPr/>
            </p:nvSpPr>
            <p:spPr>
              <a:xfrm>
                <a:off x="516051" y="307728"/>
                <a:ext cx="1358735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10</a:t>
                </a:r>
              </a:p>
            </p:txBody>
          </p:sp>
          <p:sp>
            <p:nvSpPr>
              <p:cNvPr id="81" name="Rounded Rectangle 40">
                <a:extLst>
                  <a:ext uri="{FF2B5EF4-FFF2-40B4-BE49-F238E27FC236}">
                    <a16:creationId xmlns:a16="http://schemas.microsoft.com/office/drawing/2014/main" id="{3D0C0786-2B7C-44E5-872E-8FF75A8C9076}"/>
                  </a:ext>
                </a:extLst>
              </p:cNvPr>
              <p:cNvSpPr/>
              <p:nvPr/>
            </p:nvSpPr>
            <p:spPr>
              <a:xfrm>
                <a:off x="6364878" y="1942839"/>
                <a:ext cx="2624400" cy="397637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r>
                  <a:rPr lang="en-GB" sz="1000" dirty="0">
                    <a:solidFill>
                      <a:schemeClr val="tx1"/>
                    </a:solidFill>
                  </a:rPr>
                  <a:t>Detailed content notes / flashcards / mind maps</a:t>
                </a:r>
              </a:p>
              <a:p>
                <a:r>
                  <a:rPr lang="en-GB" sz="1000" dirty="0">
                    <a:hlinkClick r:id="rId2"/>
                  </a:rPr>
                  <a:t>AQA GCSE (9-1) Chemistry Revision - PMT (physicsandmathstutor.com)</a:t>
                </a:r>
                <a:endParaRPr lang="en-GB" sz="1000" dirty="0">
                  <a:solidFill>
                    <a:schemeClr val="tx1"/>
                  </a:solidFill>
                </a:endParaRPr>
              </a:p>
              <a:p>
                <a:endParaRPr lang="en-GB" sz="1000" dirty="0">
                  <a:solidFill>
                    <a:schemeClr val="tx1"/>
                  </a:solidFill>
                </a:endParaRPr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Short clear videos covering every topic</a:t>
                </a:r>
              </a:p>
              <a:p>
                <a:r>
                  <a:rPr lang="en-GB" sz="1000" dirty="0">
                    <a:hlinkClick r:id="rId3"/>
                  </a:rPr>
                  <a:t>Videos | </a:t>
                </a:r>
                <a:r>
                  <a:rPr lang="en-GB" sz="1000" dirty="0" err="1">
                    <a:hlinkClick r:id="rId3"/>
                  </a:rPr>
                  <a:t>freesciencelessons</a:t>
                </a:r>
                <a:endParaRPr lang="en-GB" sz="1000" dirty="0"/>
              </a:p>
              <a:p>
                <a:endParaRPr lang="en-GB" sz="1000" dirty="0"/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Clear video demonstrations on practical techniques</a:t>
                </a:r>
              </a:p>
              <a:p>
                <a:r>
                  <a:rPr lang="en-GB" sz="1000" dirty="0">
                    <a:hlinkClick r:id="rId4"/>
                  </a:rPr>
                  <a:t>GCSE Chemistry Practicals - </a:t>
                </a:r>
                <a:r>
                  <a:rPr lang="en-GB" sz="1000" dirty="0" err="1">
                    <a:hlinkClick r:id="rId4"/>
                  </a:rPr>
                  <a:t>YouTube</a:t>
                </a:r>
                <a:r>
                  <a:rPr lang="en-GB" sz="1000" dirty="0" err="1"/>
                  <a:t>aking</a:t>
                </a:r>
                <a:r>
                  <a:rPr lang="en-GB" sz="1000" dirty="0"/>
                  <a:t> Salts - GCSE Science Required Practical - </a:t>
                </a:r>
                <a:r>
                  <a:rPr lang="en-GB" sz="1000" dirty="0">
                    <a:solidFill>
                      <a:schemeClr val="tx1"/>
                    </a:solidFill>
                  </a:rPr>
                  <a:t>Podcasts / notes on content</a:t>
                </a:r>
              </a:p>
              <a:p>
                <a:r>
                  <a:rPr lang="en-GB" sz="1000" dirty="0">
                    <a:hlinkClick r:id="rId5"/>
                  </a:rPr>
                  <a:t>GCSE Chemistry (Single Science) - AQA - BBC Bitesize</a:t>
                </a:r>
                <a:endParaRPr lang="en-GB" sz="1000" b="1" dirty="0"/>
              </a:p>
              <a:p>
                <a:endParaRPr lang="en-GB" sz="1000" b="1" dirty="0">
                  <a:solidFill>
                    <a:schemeClr val="tx1"/>
                  </a:solidFill>
                </a:endParaRPr>
              </a:p>
              <a:p>
                <a:r>
                  <a:rPr lang="en-GB" sz="1000" dirty="0">
                    <a:solidFill>
                      <a:schemeClr val="tx1"/>
                    </a:solidFill>
                  </a:rPr>
                  <a:t>Revision quizzes / assessing misconceptions</a:t>
                </a:r>
              </a:p>
              <a:p>
                <a:r>
                  <a:rPr lang="en-GB" sz="1000" dirty="0">
                    <a:hlinkClick r:id="rId6"/>
                  </a:rPr>
                  <a:t>Seneca - Learn 2x Faster (senecalearning.com)</a:t>
                </a:r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6F787F4-A2C7-4DA7-B537-C97002C3D7E1}"/>
                  </a:ext>
                </a:extLst>
              </p:cNvPr>
              <p:cNvGrpSpPr/>
              <p:nvPr/>
            </p:nvGrpSpPr>
            <p:grpSpPr>
              <a:xfrm>
                <a:off x="516052" y="1375942"/>
                <a:ext cx="1541145" cy="1403350"/>
                <a:chOff x="0" y="0"/>
                <a:chExt cx="1541145" cy="1403350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538B90F7-9397-45EC-9539-C41F04B3C3A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102" name="Content Placeholder 4">
                    <a:extLst>
                      <a:ext uri="{FF2B5EF4-FFF2-40B4-BE49-F238E27FC236}">
                        <a16:creationId xmlns:a16="http://schemas.microsoft.com/office/drawing/2014/main" id="{BD97F95D-6E15-4BE9-A0E5-C9B53C211B4D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103" name="TextBox 11">
                    <a:extLst>
                      <a:ext uri="{FF2B5EF4-FFF2-40B4-BE49-F238E27FC236}">
                        <a16:creationId xmlns:a16="http://schemas.microsoft.com/office/drawing/2014/main" id="{2CFEBA48-961E-4E47-83E2-69B2675318F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101" name="TextBox 17">
                  <a:extLst>
                    <a:ext uri="{FF2B5EF4-FFF2-40B4-BE49-F238E27FC236}">
                      <a16:creationId xmlns:a16="http://schemas.microsoft.com/office/drawing/2014/main" id="{7D8B5F00-FE8B-4823-BE8E-711C5602C717}"/>
                    </a:ext>
                  </a:extLst>
                </p:cNvPr>
                <p:cNvSpPr txBox="1"/>
                <p:nvPr/>
              </p:nvSpPr>
              <p:spPr>
                <a:xfrm>
                  <a:off x="191518" y="333654"/>
                  <a:ext cx="1133475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AUTUMN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20CA21E4-D26B-438D-8DBB-4D1F2D4926CC}"/>
                  </a:ext>
                </a:extLst>
              </p:cNvPr>
              <p:cNvGrpSpPr/>
              <p:nvPr/>
            </p:nvGrpSpPr>
            <p:grpSpPr>
              <a:xfrm>
                <a:off x="518712" y="3225248"/>
                <a:ext cx="1541145" cy="1403350"/>
                <a:chOff x="0" y="0"/>
                <a:chExt cx="1541145" cy="1403350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346FEEEE-1C28-4AA3-B34D-111B478CFF5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8" name="Content Placeholder 4">
                    <a:extLst>
                      <a:ext uri="{FF2B5EF4-FFF2-40B4-BE49-F238E27FC236}">
                        <a16:creationId xmlns:a16="http://schemas.microsoft.com/office/drawing/2014/main" id="{BE9B719F-947D-4C3F-A7EF-E9D00E622AED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9" name="TextBox 11">
                    <a:extLst>
                      <a:ext uri="{FF2B5EF4-FFF2-40B4-BE49-F238E27FC236}">
                        <a16:creationId xmlns:a16="http://schemas.microsoft.com/office/drawing/2014/main" id="{F88375D1-4A08-4AFE-A052-68D45A0DC2B9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7" name="TextBox 17">
                  <a:extLst>
                    <a:ext uri="{FF2B5EF4-FFF2-40B4-BE49-F238E27FC236}">
                      <a16:creationId xmlns:a16="http://schemas.microsoft.com/office/drawing/2014/main" id="{321FB42E-1BB2-48A3-AB0D-7B7456339C99}"/>
                    </a:ext>
                  </a:extLst>
                </p:cNvPr>
                <p:cNvSpPr txBox="1"/>
                <p:nvPr/>
              </p:nvSpPr>
              <p:spPr>
                <a:xfrm>
                  <a:off x="197511" y="277978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SPRING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09CAA05A-466C-47F1-8FA8-BDDC795FA530}"/>
                  </a:ext>
                </a:extLst>
              </p:cNvPr>
              <p:cNvGrpSpPr/>
              <p:nvPr/>
            </p:nvGrpSpPr>
            <p:grpSpPr>
              <a:xfrm>
                <a:off x="516052" y="5161955"/>
                <a:ext cx="1541145" cy="1403350"/>
                <a:chOff x="0" y="0"/>
                <a:chExt cx="1541145" cy="140335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797960BF-F65F-45E1-878E-61718C7E6916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4" name="Content Placeholder 4">
                    <a:extLst>
                      <a:ext uri="{FF2B5EF4-FFF2-40B4-BE49-F238E27FC236}">
                        <a16:creationId xmlns:a16="http://schemas.microsoft.com/office/drawing/2014/main" id="{B06169C5-4726-4D28-BA64-F2396EE992AB}"/>
                      </a:ext>
                    </a:extLst>
                  </p:cNvPr>
                  <p:cNvPicPr/>
                  <p:nvPr/>
                </p:nvPicPr>
                <p:blipFill rotWithShape="1">
                  <a:blip r:embed="rId7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8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5" name="TextBox 11">
                    <a:extLst>
                      <a:ext uri="{FF2B5EF4-FFF2-40B4-BE49-F238E27FC236}">
                        <a16:creationId xmlns:a16="http://schemas.microsoft.com/office/drawing/2014/main" id="{3E3E256C-199B-48D7-AD04-AD05D009C034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3" name="TextBox 17">
                  <a:extLst>
                    <a:ext uri="{FF2B5EF4-FFF2-40B4-BE49-F238E27FC236}">
                      <a16:creationId xmlns:a16="http://schemas.microsoft.com/office/drawing/2014/main" id="{1F52E56A-CB48-4770-A7DF-AF00C2558CB8}"/>
                    </a:ext>
                  </a:extLst>
                </p:cNvPr>
                <p:cNvSpPr txBox="1"/>
                <p:nvPr/>
              </p:nvSpPr>
              <p:spPr>
                <a:xfrm>
                  <a:off x="182880" y="285293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SUMMER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D5BCFAC-45FB-40BA-BD2B-DD5328F6B1A8}"/>
                </a:ext>
              </a:extLst>
            </p:cNvPr>
            <p:cNvSpPr txBox="1"/>
            <p:nvPr/>
          </p:nvSpPr>
          <p:spPr>
            <a:xfrm>
              <a:off x="-1201292" y="62985"/>
              <a:ext cx="1110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ST MARY’S MENSTON  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9B894654-BEF4-4962-AF10-7813265B3992}"/>
              </a:ext>
            </a:extLst>
          </p:cNvPr>
          <p:cNvSpPr txBox="1"/>
          <p:nvPr/>
        </p:nvSpPr>
        <p:spPr>
          <a:xfrm>
            <a:off x="1066486" y="6284291"/>
            <a:ext cx="10707235" cy="44267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Virtues</a:t>
            </a:r>
          </a:p>
          <a:p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the curriculum we will work with students to develop good sense and those virtuous qualities that will enable them to be successful, well-rounded individuals.  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FFB089B-1197-41E6-9F9E-1D0F0A604977}"/>
              </a:ext>
            </a:extLst>
          </p:cNvPr>
          <p:cNvSpPr txBox="1"/>
          <p:nvPr/>
        </p:nvSpPr>
        <p:spPr>
          <a:xfrm>
            <a:off x="6497280" y="145809"/>
            <a:ext cx="548428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1100" b="0" i="0" dirty="0">
                <a:solidFill>
                  <a:srgbClr val="181818"/>
                </a:solidFill>
                <a:effectLst/>
                <a:latin typeface="Merriweather" panose="00000500000000000000" pitchFamily="2" charset="0"/>
              </a:rPr>
              <a:t>“Remember to look up at the stars and not down at your feet. Try to make sense of what you see and wonder about what makes the universe exist. </a:t>
            </a:r>
          </a:p>
          <a:p>
            <a:pPr algn="l"/>
            <a:r>
              <a:rPr lang="en-GB" sz="1100" b="0" i="0" dirty="0">
                <a:solidFill>
                  <a:srgbClr val="181818"/>
                </a:solidFill>
                <a:effectLst/>
                <a:latin typeface="Merriweather" panose="00000500000000000000" pitchFamily="2" charset="0"/>
              </a:rPr>
              <a:t>Be curious.” Stephen Hawking</a:t>
            </a:r>
          </a:p>
        </p:txBody>
      </p:sp>
      <p:sp>
        <p:nvSpPr>
          <p:cNvPr id="44" name="Rounded Rectangle 34">
            <a:extLst>
              <a:ext uri="{FF2B5EF4-FFF2-40B4-BE49-F238E27FC236}">
                <a16:creationId xmlns:a16="http://schemas.microsoft.com/office/drawing/2014/main" id="{F75EFA6E-D24D-4822-9AAB-BFCCBCCAF056}"/>
              </a:ext>
            </a:extLst>
          </p:cNvPr>
          <p:cNvSpPr/>
          <p:nvPr/>
        </p:nvSpPr>
        <p:spPr>
          <a:xfrm>
            <a:off x="4396697" y="1733710"/>
            <a:ext cx="1818974" cy="2563178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Each topic will have a  45 minute assessment at the end, focussed on the learning outcomes which are on the blue sheets stuck in the student’s exercise book</a:t>
            </a:r>
          </a:p>
          <a:p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assessments will use a variety of question styles including:.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choice,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Closed short answer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Extended response</a:t>
            </a:r>
          </a:p>
        </p:txBody>
      </p:sp>
    </p:spTree>
    <p:extLst>
      <p:ext uri="{BB962C8B-B14F-4D97-AF65-F5344CB8AC3E}">
        <p14:creationId xmlns:p14="http://schemas.microsoft.com/office/powerpoint/2010/main" val="231914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Merriweather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Collard</dc:creator>
  <cp:lastModifiedBy>C Wood</cp:lastModifiedBy>
  <cp:revision>34</cp:revision>
  <cp:lastPrinted>2023-05-09T13:14:42Z</cp:lastPrinted>
  <dcterms:created xsi:type="dcterms:W3CDTF">2023-02-26T19:58:38Z</dcterms:created>
  <dcterms:modified xsi:type="dcterms:W3CDTF">2024-06-18T11:32:00Z</dcterms:modified>
</cp:coreProperties>
</file>